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9" r:id="rId13"/>
    <p:sldId id="270" r:id="rId14"/>
    <p:sldId id="271" r:id="rId15"/>
    <p:sldId id="266" r:id="rId16"/>
    <p:sldId id="267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Komputer</c:v>
                </c:pt>
                <c:pt idx="1">
                  <c:v>Tablet</c:v>
                </c:pt>
                <c:pt idx="2">
                  <c:v>Telefon</c:v>
                </c:pt>
                <c:pt idx="3">
                  <c:v>Drukarka</c:v>
                </c:pt>
                <c:pt idx="4">
                  <c:v>Inne</c:v>
                </c:pt>
              </c:strCache>
            </c:strRef>
          </c:cat>
          <c:val>
            <c:numRef>
              <c:f>Arkusz1!$B$2:$B$6</c:f>
              <c:numCache>
                <c:formatCode>0.0%</c:formatCode>
                <c:ptCount val="5"/>
                <c:pt idx="0">
                  <c:v>0.93700000000000061</c:v>
                </c:pt>
                <c:pt idx="1">
                  <c:v>0.27</c:v>
                </c:pt>
                <c:pt idx="2">
                  <c:v>0.62500000000000089</c:v>
                </c:pt>
                <c:pt idx="3">
                  <c:v>0.41600000000000031</c:v>
                </c:pt>
                <c:pt idx="4">
                  <c:v>4.1000000000000002E-2</c:v>
                </c:pt>
              </c:numCache>
            </c:numRef>
          </c:val>
        </c:ser>
        <c:axId val="197017600"/>
        <c:axId val="197019904"/>
      </c:barChart>
      <c:catAx>
        <c:axId val="197017600"/>
        <c:scaling>
          <c:orientation val="minMax"/>
        </c:scaling>
        <c:axPos val="b"/>
        <c:majorTickMark val="none"/>
        <c:tickLblPos val="nextTo"/>
        <c:crossAx val="197019904"/>
        <c:crosses val="autoZero"/>
        <c:auto val="1"/>
        <c:lblAlgn val="ctr"/>
        <c:lblOffset val="100"/>
      </c:catAx>
      <c:valAx>
        <c:axId val="197019904"/>
        <c:scaling>
          <c:orientation val="minMax"/>
        </c:scaling>
        <c:axPos val="l"/>
        <c:majorGridlines/>
        <c:numFmt formatCode="General" sourceLinked="0"/>
        <c:majorTickMark val="none"/>
        <c:tickLblPos val="nextTo"/>
        <c:crossAx val="19701760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600"/>
      </a:pPr>
      <a:endParaRPr lang="pl-PL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dLbls>
            <c:delete val="1"/>
          </c:dLbls>
          <c:cat>
            <c:strRef>
              <c:f>Arkusz1!$A$2:$A$9</c:f>
              <c:strCache>
                <c:ptCount val="8"/>
                <c:pt idx="0">
                  <c:v>Tęsknota za kolegami/ koleżankami</c:v>
                </c:pt>
                <c:pt idx="1">
                  <c:v>Za duża ilość materiału</c:v>
                </c:pt>
                <c:pt idx="2">
                  <c:v>Pomaganie dziecku dezorganizuje moją pracę zawodową</c:v>
                </c:pt>
                <c:pt idx="3">
                  <c:v>Problemy ze zrozumieniem treści</c:v>
                </c:pt>
                <c:pt idx="4">
                  <c:v>Problem z kontaktem z rówieśnikami</c:v>
                </c:pt>
                <c:pt idx="5">
                  <c:v>Obciążenie emocjonalne związane z trudnością uczenia się w sposób zdalny</c:v>
                </c:pt>
                <c:pt idx="6">
                  <c:v>Problem z kontaktem z nauczycielami</c:v>
                </c:pt>
                <c:pt idx="7">
                  <c:v>Inne</c:v>
                </c:pt>
              </c:strCache>
            </c:strRef>
          </c:cat>
          <c:val>
            <c:numRef>
              <c:f>Arkusz1!$B$2:$B$9</c:f>
              <c:numCache>
                <c:formatCode>0.0%</c:formatCode>
                <c:ptCount val="8"/>
                <c:pt idx="0">
                  <c:v>0.40600000000000008</c:v>
                </c:pt>
                <c:pt idx="1">
                  <c:v>0.21800000000000022</c:v>
                </c:pt>
                <c:pt idx="2">
                  <c:v>0.28000000000000008</c:v>
                </c:pt>
                <c:pt idx="3">
                  <c:v>0.37500000000000039</c:v>
                </c:pt>
                <c:pt idx="4">
                  <c:v>0.32000000000000045</c:v>
                </c:pt>
                <c:pt idx="5">
                  <c:v>0.30000000000000032</c:v>
                </c:pt>
                <c:pt idx="6">
                  <c:v>9.3000000000000166E-2</c:v>
                </c:pt>
                <c:pt idx="7">
                  <c:v>8.5000000000000006E-2</c:v>
                </c:pt>
              </c:numCache>
            </c:numRef>
          </c:val>
        </c:ser>
        <c:dLbls>
          <c:showVal val="1"/>
        </c:dLbls>
        <c:axId val="206477952"/>
        <c:axId val="206635392"/>
      </c:barChart>
      <c:catAx>
        <c:axId val="206477952"/>
        <c:scaling>
          <c:orientation val="minMax"/>
        </c:scaling>
        <c:delete val="1"/>
        <c:axPos val="b"/>
        <c:majorTickMark val="none"/>
        <c:tickLblPos val="none"/>
        <c:crossAx val="206635392"/>
        <c:crosses val="autoZero"/>
        <c:auto val="1"/>
        <c:lblAlgn val="ctr"/>
        <c:lblOffset val="100"/>
      </c:catAx>
      <c:valAx>
        <c:axId val="206635392"/>
        <c:scaling>
          <c:orientation val="minMax"/>
        </c:scaling>
        <c:axPos val="l"/>
        <c:majorGridlines/>
        <c:numFmt formatCode="General" sourceLinked="0"/>
        <c:majorTickMark val="none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20647795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pl-PL"/>
          </a:p>
        </c:txPr>
      </c:dTable>
    </c:plotArea>
    <c:plotVisOnly val="1"/>
  </c:chart>
  <c:txPr>
    <a:bodyPr/>
    <a:lstStyle/>
    <a:p>
      <a:pPr>
        <a:defRPr sz="1800">
          <a:latin typeface="Calibri" pitchFamily="34" charset="0"/>
          <a:cs typeface="Calibri" pitchFamily="34" charset="0"/>
        </a:defRPr>
      </a:pPr>
      <a:endParaRPr lang="pl-PL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dLbls>
            <c:delete val="1"/>
          </c:dLbls>
          <c:cat>
            <c:strRef>
              <c:f>Arkusz1!$A$2:$A$8</c:f>
              <c:strCache>
                <c:ptCount val="7"/>
                <c:pt idx="0">
                  <c:v>Tłumaczenie, jak wykonać zadanie</c:v>
                </c:pt>
                <c:pt idx="1">
                  <c:v>Pisanie instrukcji, jak wykonać zadanie </c:v>
                </c:pt>
                <c:pt idx="2">
                  <c:v>Odpowiada na pytania i wątpliwości </c:v>
                </c:pt>
                <c:pt idx="3">
                  <c:v>Pozostawanie do dyspozycji po spotkaniach online</c:v>
                </c:pt>
                <c:pt idx="4">
                  <c:v>Prowadzenie konsultacji zdalnych</c:v>
                </c:pt>
                <c:pt idx="5">
                  <c:v>Kontakt przez telefon, dziennik Librus,Teams</c:v>
                </c:pt>
                <c:pt idx="6">
                  <c:v>Nie, nauczyciele nie wspierają mojego dziecka</c:v>
                </c:pt>
              </c:strCache>
            </c:strRef>
          </c:cat>
          <c:val>
            <c:numRef>
              <c:f>Arkusz1!$B$2:$B$8</c:f>
              <c:numCache>
                <c:formatCode>0.0%</c:formatCode>
                <c:ptCount val="7"/>
                <c:pt idx="0">
                  <c:v>0.40600000000000008</c:v>
                </c:pt>
                <c:pt idx="1">
                  <c:v>0.20800000000000018</c:v>
                </c:pt>
                <c:pt idx="2">
                  <c:v>0.33000000000000052</c:v>
                </c:pt>
                <c:pt idx="3">
                  <c:v>0.11</c:v>
                </c:pt>
                <c:pt idx="4">
                  <c:v>0.22900000000000001</c:v>
                </c:pt>
                <c:pt idx="5">
                  <c:v>0.21800000000000022</c:v>
                </c:pt>
                <c:pt idx="6">
                  <c:v>7.0000000000000021E-2</c:v>
                </c:pt>
              </c:numCache>
            </c:numRef>
          </c:val>
        </c:ser>
        <c:dLbls>
          <c:showVal val="1"/>
        </c:dLbls>
        <c:axId val="206763136"/>
        <c:axId val="206764672"/>
      </c:barChart>
      <c:catAx>
        <c:axId val="206763136"/>
        <c:scaling>
          <c:orientation val="minMax"/>
        </c:scaling>
        <c:delete val="1"/>
        <c:axPos val="b"/>
        <c:majorTickMark val="none"/>
        <c:tickLblPos val="none"/>
        <c:crossAx val="206764672"/>
        <c:crosses val="autoZero"/>
        <c:auto val="1"/>
        <c:lblAlgn val="ctr"/>
        <c:lblOffset val="100"/>
      </c:catAx>
      <c:valAx>
        <c:axId val="206764672"/>
        <c:scaling>
          <c:orientation val="minMax"/>
        </c:scaling>
        <c:axPos val="l"/>
        <c:majorGridlines/>
        <c:numFmt formatCode="General" sourceLinked="0"/>
        <c:majorTickMark val="none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20676313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pl-PL"/>
          </a:p>
        </c:txPr>
      </c:dTable>
    </c:plotArea>
    <c:plotVisOnly val="1"/>
  </c:chart>
  <c:txPr>
    <a:bodyPr/>
    <a:lstStyle/>
    <a:p>
      <a:pPr>
        <a:defRPr sz="1800">
          <a:latin typeface="Calibri" pitchFamily="34" charset="0"/>
          <a:cs typeface="Calibri" pitchFamily="34" charset="0"/>
        </a:defRPr>
      </a:pPr>
      <a:endParaRPr lang="pl-PL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18"/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dLbls>
            <c:showPercent val="1"/>
          </c:dLbls>
          <c:cat>
            <c:strRef>
              <c:f>Arkusz1!$A$2:$A$4</c:f>
              <c:strCache>
                <c:ptCount val="3"/>
                <c:pt idx="0">
                  <c:v>Tak, nauczyciele dostosowują pracę</c:v>
                </c:pt>
                <c:pt idx="1">
                  <c:v>Pytanie mnie nie dotyczy.</c:v>
                </c:pt>
                <c:pt idx="2">
                  <c:v>Nie</c:v>
                </c:pt>
              </c:strCache>
            </c:strRef>
          </c:cat>
          <c:val>
            <c:numRef>
              <c:f>Arkusz1!$B$2:$B$4</c:f>
              <c:numCache>
                <c:formatCode>0.0%</c:formatCode>
                <c:ptCount val="3"/>
                <c:pt idx="0">
                  <c:v>0.20800000000000018</c:v>
                </c:pt>
                <c:pt idx="1">
                  <c:v>0.68700000000000061</c:v>
                </c:pt>
                <c:pt idx="2">
                  <c:v>0.1041000000000001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5940966754155763"/>
          <c:y val="0.12753683580709807"/>
          <c:w val="0.33221872265966845"/>
          <c:h val="0.41678334533446326"/>
        </c:manualLayout>
      </c:layout>
    </c:legend>
    <c:plotVisOnly val="1"/>
  </c:chart>
  <c:txPr>
    <a:bodyPr/>
    <a:lstStyle/>
    <a:p>
      <a:pPr>
        <a:defRPr sz="1800">
          <a:latin typeface="Calibri" pitchFamily="34" charset="0"/>
          <a:cs typeface="Calibri" pitchFamily="34" charset="0"/>
        </a:defRPr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18"/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Calibri" pitchFamily="34" charset="0"/>
                    <a:cs typeface="Calibri" pitchFamily="34" charset="0"/>
                  </a:defRPr>
                </a:pPr>
                <a:endParaRPr lang="pl-PL"/>
              </a:p>
            </c:txPr>
            <c:showPercent val="1"/>
            <c:showLeaderLines val="1"/>
          </c:dLbls>
          <c:cat>
            <c:strRef>
              <c:f>Arkusz1!$A$2:$A$5</c:f>
              <c:strCache>
                <c:ptCount val="4"/>
                <c:pt idx="0">
                  <c:v>Jedna</c:v>
                </c:pt>
                <c:pt idx="1">
                  <c:v>Dwie</c:v>
                </c:pt>
                <c:pt idx="2">
                  <c:v>Trzy</c:v>
                </c:pt>
                <c:pt idx="3">
                  <c:v>Więcej niż trzy</c:v>
                </c:pt>
              </c:strCache>
            </c:strRef>
          </c:cat>
          <c:val>
            <c:numRef>
              <c:f>Arkusz1!$B$2:$B$5</c:f>
              <c:numCache>
                <c:formatCode>0.0%</c:formatCode>
                <c:ptCount val="4"/>
                <c:pt idx="0">
                  <c:v>0.73900000000000077</c:v>
                </c:pt>
                <c:pt idx="1">
                  <c:v>0.20800000000000018</c:v>
                </c:pt>
                <c:pt idx="2">
                  <c:v>2.0000000000000011E-2</c:v>
                </c:pt>
                <c:pt idx="3">
                  <c:v>3.0000000000000002E-2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4293044619422646"/>
          <c:y val="8.6135260054048243E-2"/>
          <c:w val="0.18330905511811024"/>
          <c:h val="0.31152795548704287"/>
        </c:manualLayout>
      </c:layout>
      <c:txPr>
        <a:bodyPr/>
        <a:lstStyle/>
        <a:p>
          <a:pPr>
            <a:defRPr>
              <a:latin typeface="Calibri" pitchFamily="34" charset="0"/>
              <a:cs typeface="Calibri" pitchFamily="34" charset="0"/>
            </a:defRPr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18"/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Calibri" pitchFamily="34" charset="0"/>
                    <a:cs typeface="Calibri" pitchFamily="34" charset="0"/>
                  </a:defRPr>
                </a:pPr>
                <a:endParaRPr lang="pl-PL"/>
              </a:p>
            </c:txPr>
            <c:showPercent val="1"/>
            <c:showLeaderLines val="1"/>
          </c:dLbls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Arkusz1!$B$2:$B$3</c:f>
              <c:numCache>
                <c:formatCode>0.0%</c:formatCode>
                <c:ptCount val="2"/>
                <c:pt idx="0">
                  <c:v>0.90600000000000003</c:v>
                </c:pt>
                <c:pt idx="1">
                  <c:v>9.4000000000000028E-2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0937489063867165"/>
          <c:y val="0.11143308065046045"/>
          <c:w val="7.0114610673665798E-2"/>
          <c:h val="0.15576397774352121"/>
        </c:manualLayout>
      </c:layout>
      <c:txPr>
        <a:bodyPr/>
        <a:lstStyle/>
        <a:p>
          <a:pPr>
            <a:defRPr>
              <a:latin typeface="Calibri" pitchFamily="34" charset="0"/>
              <a:cs typeface="Calibri" pitchFamily="34" charset="0"/>
            </a:defRPr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18"/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Calibri" pitchFamily="34" charset="0"/>
                    <a:cs typeface="Calibri" pitchFamily="34" charset="0"/>
                  </a:defRPr>
                </a:pPr>
                <a:endParaRPr lang="pl-PL"/>
              </a:p>
            </c:txPr>
            <c:showPercent val="1"/>
            <c:showLeaderLines val="1"/>
          </c:dLbls>
          <c:cat>
            <c:strRef>
              <c:f>Arkusz1!$A$2:$A$4</c:f>
              <c:strCache>
                <c:ptCount val="3"/>
                <c:pt idx="0">
                  <c:v>Tak, poprzez wiadomość na dzienniku Librus</c:v>
                </c:pt>
                <c:pt idx="1">
                  <c:v>Tak, przez wychowawcę</c:v>
                </c:pt>
                <c:pt idx="2">
                  <c:v>Nie</c:v>
                </c:pt>
              </c:strCache>
            </c:strRef>
          </c:cat>
          <c:val>
            <c:numRef>
              <c:f>Arkusz1!$B$2:$B$4</c:f>
              <c:numCache>
                <c:formatCode>0.0%</c:formatCode>
                <c:ptCount val="3"/>
                <c:pt idx="0">
                  <c:v>0.69699999999999995</c:v>
                </c:pt>
                <c:pt idx="1">
                  <c:v>0.29000000000000031</c:v>
                </c:pt>
                <c:pt idx="2">
                  <c:v>1.0000000000000005E-2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7489927821522402"/>
          <c:y val="9.7346575745316521E-2"/>
          <c:w val="0.31260072178477755"/>
          <c:h val="0.41678334533446326"/>
        </c:manualLayout>
      </c:layout>
      <c:txPr>
        <a:bodyPr/>
        <a:lstStyle/>
        <a:p>
          <a:pPr>
            <a:defRPr>
              <a:latin typeface="Calibri" pitchFamily="34" charset="0"/>
              <a:cs typeface="Calibri" pitchFamily="34" charset="0"/>
            </a:defRPr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18"/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Calibri" pitchFamily="34" charset="0"/>
                    <a:cs typeface="Calibri" pitchFamily="34" charset="0"/>
                  </a:defRPr>
                </a:pPr>
                <a:endParaRPr lang="pl-PL"/>
              </a:p>
            </c:txPr>
            <c:showPercent val="1"/>
            <c:showLeaderLines val="1"/>
          </c:dLbls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Arkusz1!$B$2:$B$3</c:f>
              <c:numCache>
                <c:formatCode>0%</c:formatCode>
                <c:ptCount val="2"/>
                <c:pt idx="0" formatCode="0.00%">
                  <c:v>1</c:v>
                </c:pt>
                <c:pt idx="1">
                  <c:v>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0937489063867165"/>
          <c:y val="0.1282692766158274"/>
          <c:w val="6.3245844269466223E-2"/>
          <c:h val="0.14217968640044121"/>
        </c:manualLayout>
      </c:layout>
      <c:txPr>
        <a:bodyPr/>
        <a:lstStyle/>
        <a:p>
          <a:pPr>
            <a:defRPr>
              <a:latin typeface="Calibri" pitchFamily="34" charset="0"/>
              <a:cs typeface="Calibri" pitchFamily="34" charset="0"/>
            </a:defRPr>
          </a:pPr>
          <a:endParaRPr lang="pl-PL"/>
        </a:p>
      </c:txPr>
    </c:legend>
    <c:plotVisOnly val="1"/>
  </c:chart>
  <c:txPr>
    <a:bodyPr/>
    <a:lstStyle/>
    <a:p>
      <a:pPr>
        <a:defRPr sz="1600"/>
      </a:pPr>
      <a:endParaRPr lang="pl-PL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18"/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explosion val="2"/>
          <c:dLbls>
            <c:txPr>
              <a:bodyPr/>
              <a:lstStyle/>
              <a:p>
                <a:pPr>
                  <a:defRPr>
                    <a:latin typeface="Calibri" pitchFamily="34" charset="0"/>
                    <a:cs typeface="Calibri" pitchFamily="34" charset="0"/>
                  </a:defRPr>
                </a:pPr>
                <a:endParaRPr lang="pl-PL"/>
              </a:p>
            </c:txPr>
            <c:showPercent val="1"/>
            <c:showLeaderLines val="1"/>
          </c:dLbls>
          <c:cat>
            <c:strRef>
              <c:f>Arkusz1!$A$2:$A$4</c:f>
              <c:strCache>
                <c:ptCount val="3"/>
                <c:pt idx="0">
                  <c:v>Nie mam z tym żadnego problemu, kontaktuję się z nauczycielem w razie potrzeby przez dziennik Librus lub telefonicznie</c:v>
                </c:pt>
                <c:pt idx="1">
                  <c:v>Kontakt jest utrudniony, czasami miewam kłopot w uzyskaniu odpowiedzi od nauczyciela</c:v>
                </c:pt>
                <c:pt idx="2">
                  <c:v>Nauczyciele często nie odpowiadają na próbę kontaktu</c:v>
                </c:pt>
              </c:strCache>
            </c:strRef>
          </c:cat>
          <c:val>
            <c:numRef>
              <c:f>Arkusz1!$B$2:$B$4</c:f>
              <c:numCache>
                <c:formatCode>0.0%</c:formatCode>
                <c:ptCount val="3"/>
                <c:pt idx="0">
                  <c:v>0.86400000000000077</c:v>
                </c:pt>
                <c:pt idx="1">
                  <c:v>0.13500000000000001</c:v>
                </c:pt>
                <c:pt idx="2">
                  <c:v>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3521183289588903"/>
          <c:y val="0"/>
          <c:w val="0.38145483377077938"/>
          <c:h val="0.88264309717070244"/>
        </c:manualLayout>
      </c:layout>
      <c:txPr>
        <a:bodyPr/>
        <a:lstStyle/>
        <a:p>
          <a:pPr>
            <a:defRPr sz="1600">
              <a:latin typeface="Calibri" pitchFamily="34" charset="0"/>
              <a:cs typeface="Calibri" pitchFamily="34" charset="0"/>
            </a:defRPr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18"/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Calibri" pitchFamily="34" charset="0"/>
                    <a:cs typeface="Calibri" pitchFamily="34" charset="0"/>
                  </a:defRPr>
                </a:pPr>
                <a:endParaRPr lang="pl-PL"/>
              </a:p>
            </c:txPr>
            <c:showPercent val="1"/>
            <c:showLeaderLines val="1"/>
          </c:dLbls>
          <c:cat>
            <c:strRef>
              <c:f>Arkusz1!$A$2:$A$5</c:f>
              <c:strCache>
                <c:ptCount val="4"/>
                <c:pt idx="0">
                  <c:v>Nie, nigdy</c:v>
                </c:pt>
                <c:pt idx="1">
                  <c:v>Zdarzyło się kiedyś</c:v>
                </c:pt>
                <c:pt idx="2">
                  <c:v>Zdarza się częst</c:v>
                </c:pt>
                <c:pt idx="3">
                  <c:v>Nie mieliśmy takiej sytuacji</c:v>
                </c:pt>
              </c:strCache>
            </c:strRef>
          </c:cat>
          <c:val>
            <c:numRef>
              <c:f>Arkusz1!$B$2:$B$5</c:f>
              <c:numCache>
                <c:formatCode>0.0%</c:formatCode>
                <c:ptCount val="4"/>
                <c:pt idx="0">
                  <c:v>0.37500000000000039</c:v>
                </c:pt>
                <c:pt idx="1">
                  <c:v>0.35400000000000031</c:v>
                </c:pt>
                <c:pt idx="2">
                  <c:v>2.0000000000000011E-2</c:v>
                </c:pt>
                <c:pt idx="3">
                  <c:v>0.25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739548337707796"/>
          <c:y val="0.11414123358940406"/>
          <c:w val="0.3093784995625557"/>
          <c:h val="0.31152795548704287"/>
        </c:manualLayout>
      </c:layout>
      <c:txPr>
        <a:bodyPr/>
        <a:lstStyle/>
        <a:p>
          <a:pPr>
            <a:defRPr>
              <a:latin typeface="Calibri" pitchFamily="34" charset="0"/>
              <a:cs typeface="Calibri" pitchFamily="34" charset="0"/>
            </a:defRPr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18"/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Calibri" pitchFamily="34" charset="0"/>
                    <a:cs typeface="Calibri" pitchFamily="34" charset="0"/>
                  </a:defRPr>
                </a:pPr>
                <a:endParaRPr lang="pl-PL"/>
              </a:p>
            </c:txPr>
            <c:showPercent val="1"/>
            <c:showLeaderLines val="1"/>
          </c:dLbls>
          <c:cat>
            <c:strRef>
              <c:f>Arkusz1!$A$2:$A$4</c:f>
              <c:strCache>
                <c:ptCount val="3"/>
                <c:pt idx="0">
                  <c:v>Nauki jest za mało</c:v>
                </c:pt>
                <c:pt idx="1">
                  <c:v>Nauki jest za dużo</c:v>
                </c:pt>
                <c:pt idx="2">
                  <c:v>Nauki jest wystarczająco</c:v>
                </c:pt>
              </c:strCache>
            </c:strRef>
          </c:cat>
          <c:val>
            <c:numRef>
              <c:f>Arkusz1!$B$2:$B$4</c:f>
              <c:numCache>
                <c:formatCode>0.0%</c:formatCode>
                <c:ptCount val="3"/>
                <c:pt idx="0">
                  <c:v>4.1000000000000002E-2</c:v>
                </c:pt>
                <c:pt idx="1">
                  <c:v>0.27</c:v>
                </c:pt>
                <c:pt idx="2">
                  <c:v>0.6875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0992719159553233"/>
          <c:y val="0.20657545931758525"/>
          <c:w val="0.30345717041315168"/>
          <c:h val="0.23129330708661436"/>
        </c:manualLayout>
      </c:layout>
      <c:txPr>
        <a:bodyPr/>
        <a:lstStyle/>
        <a:p>
          <a:pPr>
            <a:defRPr>
              <a:latin typeface="Calibri" pitchFamily="34" charset="0"/>
              <a:cs typeface="Calibri" pitchFamily="34" charset="0"/>
            </a:defRPr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18"/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Calibri" pitchFamily="34" charset="0"/>
                    <a:cs typeface="Calibri" pitchFamily="34" charset="0"/>
                  </a:defRPr>
                </a:pPr>
                <a:endParaRPr lang="pl-PL"/>
              </a:p>
            </c:txPr>
            <c:showPercent val="1"/>
            <c:showLeaderLines val="1"/>
          </c:dLbls>
          <c:cat>
            <c:strRef>
              <c:f>Arkusz1!$A$2:$A$5</c:f>
              <c:strCache>
                <c:ptCount val="4"/>
                <c:pt idx="0">
                  <c:v>Moje dziecko nie wymaga wsparcia</c:v>
                </c:pt>
                <c:pt idx="1">
                  <c:v>Mniej niż 1 godzinę</c:v>
                </c:pt>
                <c:pt idx="2">
                  <c:v>Mniej niż 2 godziny</c:v>
                </c:pt>
                <c:pt idx="3">
                  <c:v>Trzy godziny i więcej</c:v>
                </c:pt>
              </c:strCache>
            </c:strRef>
          </c:cat>
          <c:val>
            <c:numRef>
              <c:f>Arkusz1!$B$2:$B$5</c:f>
              <c:numCache>
                <c:formatCode>0.0%</c:formatCode>
                <c:ptCount val="4"/>
                <c:pt idx="0">
                  <c:v>0.34300000000000008</c:v>
                </c:pt>
                <c:pt idx="1">
                  <c:v>0.22900000000000001</c:v>
                </c:pt>
                <c:pt idx="2">
                  <c:v>0.26</c:v>
                </c:pt>
                <c:pt idx="3">
                  <c:v>0.16600000000000001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8453984942566173"/>
          <c:y val="0.11213101487314089"/>
          <c:w val="0.30345717041315168"/>
          <c:h val="0.53407108486439192"/>
        </c:manualLayout>
      </c:layout>
      <c:txPr>
        <a:bodyPr/>
        <a:lstStyle/>
        <a:p>
          <a:pPr>
            <a:defRPr>
              <a:latin typeface="Calibri" pitchFamily="34" charset="0"/>
              <a:cs typeface="Calibri" pitchFamily="34" charset="0"/>
            </a:defRPr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0B743-A405-4B37-8E75-7B9531FA46E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43BF69-EAAD-4698-8AEB-1C5FA3AFA32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0B743-A405-4B37-8E75-7B9531FA46E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BF69-EAAD-4698-8AEB-1C5FA3AFA32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A43BF69-EAAD-4698-8AEB-1C5FA3AFA32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0B743-A405-4B37-8E75-7B9531FA46E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0B743-A405-4B37-8E75-7B9531FA46E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A43BF69-EAAD-4698-8AEB-1C5FA3AFA32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0B743-A405-4B37-8E75-7B9531FA46E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43BF69-EAAD-4698-8AEB-1C5FA3AFA32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970B743-A405-4B37-8E75-7B9531FA46E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BF69-EAAD-4698-8AEB-1C5FA3AFA32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0B743-A405-4B37-8E75-7B9531FA46E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A43BF69-EAAD-4698-8AEB-1C5FA3AFA32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0B743-A405-4B37-8E75-7B9531FA46E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A43BF69-EAAD-4698-8AEB-1C5FA3AFA32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0B743-A405-4B37-8E75-7B9531FA46E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43BF69-EAAD-4698-8AEB-1C5FA3AFA32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43BF69-EAAD-4698-8AEB-1C5FA3AFA32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0B743-A405-4B37-8E75-7B9531FA46E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A43BF69-EAAD-4698-8AEB-1C5FA3AFA32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970B743-A405-4B37-8E75-7B9531FA46E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970B743-A405-4B37-8E75-7B9531FA46E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43BF69-EAAD-4698-8AEB-1C5FA3AFA32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Calibri" pitchFamily="34" charset="0"/>
                <a:cs typeface="Calibri" pitchFamily="34" charset="0"/>
              </a:rPr>
              <a:t>Monitorowanie funkcjonowania nauki zdalnej – ankieta dla Rodzica</a:t>
            </a:r>
            <a:endParaRPr lang="pl-PL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pl-PL" sz="3600" dirty="0" smtClean="0">
                <a:latin typeface="Calibri" pitchFamily="34" charset="0"/>
                <a:cs typeface="Calibri" pitchFamily="34" charset="0"/>
              </a:rPr>
              <a:t>Ile czasu poświęcają Państwo na wspieranie dziecka w nauce zdalnej?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4" name="Symbol zastępczy zawartości 4"/>
          <p:cNvGraphicFramePr>
            <a:graphicFrameLocks/>
          </p:cNvGraphicFramePr>
          <p:nvPr/>
        </p:nvGraphicFramePr>
        <p:xfrm>
          <a:off x="899592" y="1628800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758952"/>
          </a:xfrm>
        </p:spPr>
        <p:txBody>
          <a:bodyPr>
            <a:noAutofit/>
          </a:bodyPr>
          <a:lstStyle/>
          <a:p>
            <a:r>
              <a:rPr lang="pl-PL" sz="2800" dirty="0" smtClean="0">
                <a:latin typeface="Calibri" pitchFamily="34" charset="0"/>
                <a:cs typeface="Calibri" pitchFamily="34" charset="0"/>
              </a:rPr>
              <a:t>Na jakie problemy napotykają Państwo i Państwa dzieci w czasie nauki zdalnej?</a:t>
            </a:r>
            <a:endParaRPr lang="pl-PL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6" name="Symbol zastępczy zawartości 4"/>
          <p:cNvGraphicFramePr>
            <a:graphicFrameLocks/>
          </p:cNvGraphicFramePr>
          <p:nvPr/>
        </p:nvGraphicFramePr>
        <p:xfrm>
          <a:off x="-217040" y="1628800"/>
          <a:ext cx="9361040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/>
              <a:t>Jakie inne problemy maja uczniowie z pracą zdalną</a:t>
            </a:r>
            <a:r>
              <a:rPr lang="pl-PL" sz="1600" dirty="0" smtClean="0"/>
              <a:t>?</a:t>
            </a: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l-PL" sz="1600" dirty="0" smtClean="0"/>
              <a:t>Z niektórych przedmiotów nauczyciele korzystają z </a:t>
            </a:r>
            <a:r>
              <a:rPr lang="pl-PL" sz="1600" dirty="0" err="1" smtClean="0"/>
              <a:t>tzw</a:t>
            </a:r>
            <a:r>
              <a:rPr lang="pl-PL" sz="1600" dirty="0" smtClean="0"/>
              <a:t> gotowców. Często filmy z </a:t>
            </a:r>
            <a:r>
              <a:rPr lang="pl-PL" sz="1600" dirty="0" err="1" smtClean="0"/>
              <a:t>Youtube</a:t>
            </a:r>
            <a:r>
              <a:rPr lang="pl-PL" sz="1600" dirty="0" smtClean="0"/>
              <a:t> nie są dopasowane do wiedzy dzieci z niższych klas. Są to filmy, które zawierają materiały przerabiane w starszych klasach.</a:t>
            </a:r>
          </a:p>
          <a:p>
            <a:r>
              <a:rPr lang="pl-PL" sz="1600" dirty="0" smtClean="0"/>
              <a:t>Rzecz w tym, że na krótko przed pandemią i nauczaniem zdalnym, dzieci i rodzice byli "faszerowani", skądinąd słusznie, choć problem był i jest znany powszechnie, informacjami o szkodliwości zbyt długiego przesiadywania dzieci przed PC. A dzisiaj???</a:t>
            </a:r>
          </a:p>
          <a:p>
            <a:r>
              <a:rPr lang="pl-PL" sz="1600" dirty="0" smtClean="0"/>
              <a:t>Obniżenie nastroju.</a:t>
            </a:r>
          </a:p>
          <a:p>
            <a:r>
              <a:rPr lang="pl-PL" sz="1600" dirty="0" smtClean="0"/>
              <a:t>Dziecko nie napotyka problemów w lekcjach zdalnych. Nie choruje, co pozwala na 100procentową frekwencję. Wcześniej dziecko wiele traciło przez nieobecności z powodu częstych chorób.</a:t>
            </a:r>
          </a:p>
          <a:p>
            <a:r>
              <a:rPr lang="pl-PL" sz="1600" dirty="0" smtClean="0"/>
              <a:t>Problem ze skupieniem się na lekcji z powodu korzystania ze wspólnego pomieszczenia w mieszkaniu, w którym poruszają się inni domownicy.</a:t>
            </a:r>
          </a:p>
          <a:p>
            <a:r>
              <a:rPr lang="pl-PL" sz="1600" dirty="0" smtClean="0"/>
              <a:t>Nie jest tak aktywny jak na lekcjach w szkole.</a:t>
            </a:r>
          </a:p>
          <a:p>
            <a:r>
              <a:rPr lang="pl-PL" sz="1600" dirty="0" smtClean="0"/>
              <a:t>Bóle głowy, oczu oraz nudności spowodowane długim patrzeniem w monitor i skupianie się na zrozumieniu omawianego materiału.</a:t>
            </a:r>
          </a:p>
          <a:p>
            <a:r>
              <a:rPr lang="pl-PL" sz="1600" dirty="0" smtClean="0"/>
              <a:t>Moje dziecko mało śpi, ponieważ w ciągu dnia jest na lekcjach, potem odpoczywa a lekcje odrabia w nocy niestety</a:t>
            </a:r>
            <a:endParaRPr lang="pl-PL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cd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1600" dirty="0" smtClean="0"/>
              <a:t>Moim zdaniem nauczanie zdalne jest zła nauką bo dzieci muszą 7 lub 8 godzin przy laptopie lub innym urządzeniu siedzieć i dzieci mniej się nauczą lepiej jak by chodziły do szkoły to by było lepiej dzieci inaczej by się uczyły.</a:t>
            </a:r>
          </a:p>
          <a:p>
            <a:r>
              <a:rPr lang="pl-PL" sz="1600" dirty="0" smtClean="0"/>
              <a:t> Zamknięcie w sobie - lęki przed kontaktem z rówieśnikami.</a:t>
            </a:r>
          </a:p>
          <a:p>
            <a:r>
              <a:rPr lang="pl-PL" sz="1600" dirty="0" smtClean="0"/>
              <a:t>Część zajęć </a:t>
            </a:r>
            <a:r>
              <a:rPr lang="pl-PL" sz="1600" dirty="0" err="1" smtClean="0"/>
              <a:t>online</a:t>
            </a:r>
            <a:r>
              <a:rPr lang="pl-PL" sz="1600" dirty="0" smtClean="0"/>
              <a:t> jest nieatrakcyjna, nie przyciągająca uwagi ucznia, gdyż jest po prostu nudna i prowadzona sztampowo według "zeszycika".</a:t>
            </a:r>
          </a:p>
          <a:p>
            <a:r>
              <a:rPr lang="pl-PL" sz="1600" dirty="0" smtClean="0"/>
              <a:t>Po prostu chce wrócić do stacjonarnego systemu nauczania; </a:t>
            </a:r>
          </a:p>
          <a:p>
            <a:r>
              <a:rPr lang="pl-PL" sz="1600" dirty="0" smtClean="0"/>
              <a:t>Moje dziecko często się denerwuje, częściej niż zwykle.</a:t>
            </a:r>
          </a:p>
          <a:p>
            <a:r>
              <a:rPr lang="pl-PL" sz="1600" dirty="0" smtClean="0"/>
              <a:t>Ciężko jest dziecku wytrzymać tyle godzin patrząc w monitor.</a:t>
            </a:r>
          </a:p>
          <a:p>
            <a:r>
              <a:rPr lang="pl-PL" sz="1600" dirty="0" smtClean="0"/>
              <a:t>Problem z siedzeniem przed komputerem- problem wzroku i kręgosłupa.</a:t>
            </a:r>
          </a:p>
          <a:p>
            <a:r>
              <a:rPr lang="pl-PL" sz="1600" dirty="0" smtClean="0"/>
              <a:t>Zmniejszona motywacja do nauki związana z brakiem bezpośredniej kontroli i weryfikowania postępów w nauce. </a:t>
            </a:r>
          </a:p>
          <a:p>
            <a:r>
              <a:rPr lang="pl-PL" sz="1600" dirty="0" smtClean="0"/>
              <a:t>Brak samodyscypliny dziecka w nauce.</a:t>
            </a:r>
          </a:p>
          <a:p>
            <a:r>
              <a:rPr lang="pl-PL" sz="1600" dirty="0" smtClean="0"/>
              <a:t>Duża ilość kartkówek i sprawdzianów w krótkim czasie. </a:t>
            </a:r>
          </a:p>
          <a:p>
            <a:r>
              <a:rPr lang="pl-PL" sz="1600" dirty="0" smtClean="0"/>
              <a:t>Syn ma problem z utrzymaniem koncentracji i w związku z tym nie wszystko z lekcji pamięta.</a:t>
            </a:r>
            <a:endParaRPr lang="pl-PL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cd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1600" dirty="0" smtClean="0"/>
              <a:t>Męczenie spowodowane ilością godzin spędzanych przed komputerem.</a:t>
            </a:r>
          </a:p>
          <a:p>
            <a:r>
              <a:rPr lang="pl-PL" sz="1600" dirty="0" smtClean="0"/>
              <a:t>Ciężko się uczyć samemu brak chęci dziecka nie jest to samo co w szkole.</a:t>
            </a:r>
          </a:p>
          <a:p>
            <a:r>
              <a:rPr lang="pl-PL" sz="1600" dirty="0" smtClean="0"/>
              <a:t>Duży zakres materiału który dziecko musi samo przeanalizować. </a:t>
            </a:r>
          </a:p>
          <a:p>
            <a:r>
              <a:rPr lang="pl-PL" sz="1600" dirty="0" smtClean="0"/>
              <a:t>Oglądanie filmików zamiast dialogu z uczniami.</a:t>
            </a:r>
          </a:p>
          <a:p>
            <a:r>
              <a:rPr lang="pl-PL" sz="1600" dirty="0" smtClean="0"/>
              <a:t>Problemy ze snem i objawy depresyjne.</a:t>
            </a:r>
          </a:p>
          <a:p>
            <a:r>
              <a:rPr lang="pl-PL" sz="1600" dirty="0" smtClean="0"/>
              <a:t>Zakupy materiałów na lekcje </a:t>
            </a:r>
            <a:r>
              <a:rPr lang="pl-PL" sz="1600" dirty="0" err="1" smtClean="0"/>
              <a:t>np</a:t>
            </a:r>
            <a:r>
              <a:rPr lang="pl-PL" sz="1600" dirty="0" smtClean="0"/>
              <a:t> techniki (przy zamkniętych sklepach</a:t>
            </a:r>
            <a:r>
              <a:rPr lang="pl-PL" dirty="0" smtClean="0"/>
              <a:t>).</a:t>
            </a:r>
          </a:p>
          <a:p>
            <a:r>
              <a:rPr lang="pl-PL" sz="1700" dirty="0" smtClean="0"/>
              <a:t>Stres, nerwy, ponieważ zdarza się, że system "wyrzuci" z lekcji a nauczyciel przez kilka minut nie akceptuje ponownego dołączenia do lekcji lub wpisuje od razu nieobecność na zajęciach, </a:t>
            </a:r>
          </a:p>
          <a:p>
            <a:r>
              <a:rPr lang="pl-PL" sz="1700" dirty="0" smtClean="0"/>
              <a:t>Problemy z </a:t>
            </a:r>
            <a:r>
              <a:rPr lang="pl-PL" sz="1700" dirty="0" err="1" smtClean="0"/>
              <a:t>Teamsem</a:t>
            </a:r>
            <a:r>
              <a:rPr lang="pl-PL" sz="1700" dirty="0" smtClean="0"/>
              <a:t>. </a:t>
            </a:r>
          </a:p>
          <a:p>
            <a:r>
              <a:rPr lang="pl-PL" sz="1700" dirty="0" smtClean="0"/>
              <a:t>Problem ze sprzętem.</a:t>
            </a:r>
          </a:p>
          <a:p>
            <a:r>
              <a:rPr lang="pl-PL" sz="1700" dirty="0" smtClean="0"/>
              <a:t>Brak ruchu, pól dnia przed komputerem, następne pól odrabia lekcje, jak starczy czasu czyta lekturę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Autofit/>
          </a:bodyPr>
          <a:lstStyle/>
          <a:p>
            <a:r>
              <a:rPr lang="pl-PL" sz="2800" dirty="0" smtClean="0">
                <a:latin typeface="Calibri" pitchFamily="34" charset="0"/>
                <a:cs typeface="Calibri" pitchFamily="34" charset="0"/>
              </a:rPr>
              <a:t>Czy mają Państwo poczucie, że dziecko jest wspierane w czasie nauki zdalnej przez nauczyciela, poprzez</a:t>
            </a:r>
            <a:endParaRPr lang="pl-PL" sz="28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Symbol zastępczy zawartości 4"/>
          <p:cNvGraphicFramePr>
            <a:graphicFrameLocks noGrp="1"/>
          </p:cNvGraphicFramePr>
          <p:nvPr>
            <p:ph sz="quarter" idx="1"/>
          </p:nvPr>
        </p:nvGraphicFramePr>
        <p:xfrm>
          <a:off x="-217040" y="1628800"/>
          <a:ext cx="9361040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34400" cy="758952"/>
          </a:xfrm>
        </p:spPr>
        <p:txBody>
          <a:bodyPr>
            <a:noAutofit/>
          </a:bodyPr>
          <a:lstStyle/>
          <a:p>
            <a:r>
              <a:rPr lang="pl-PL" sz="2800" dirty="0" smtClean="0">
                <a:latin typeface="Calibri" pitchFamily="34" charset="0"/>
                <a:cs typeface="Calibri" pitchFamily="34" charset="0"/>
              </a:rPr>
              <a:t>Czy nauczyciele indywidualizują pracę z uczniem, jeśli zachodzi taka potrzeba?</a:t>
            </a:r>
            <a:endParaRPr lang="pl-PL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4" name="Symbol zastępczy zawartości 4"/>
          <p:cNvGraphicFramePr>
            <a:graphicFrameLocks/>
          </p:cNvGraphicFramePr>
          <p:nvPr/>
        </p:nvGraphicFramePr>
        <p:xfrm>
          <a:off x="755576" y="1628800"/>
          <a:ext cx="9144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Proszę ocenić ogólnie, jak wygląda edukacja zdalna w naszej szkole? W skali od 1 do 10, gdzie 10 jest oceną najwyższą.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1 – 0 osób</a:t>
            </a:r>
          </a:p>
          <a:p>
            <a:r>
              <a:rPr lang="pl-PL" dirty="0" smtClean="0"/>
              <a:t>2 - 0 osób</a:t>
            </a:r>
          </a:p>
          <a:p>
            <a:r>
              <a:rPr lang="pl-PL" dirty="0" smtClean="0"/>
              <a:t>3 - 2 osoby </a:t>
            </a:r>
          </a:p>
          <a:p>
            <a:r>
              <a:rPr lang="pl-PL" dirty="0" smtClean="0"/>
              <a:t>4 – 1 osoba</a:t>
            </a:r>
          </a:p>
          <a:p>
            <a:r>
              <a:rPr lang="pl-PL" dirty="0" smtClean="0"/>
              <a:t>5 – 12 osoba</a:t>
            </a:r>
          </a:p>
          <a:p>
            <a:r>
              <a:rPr lang="pl-PL" dirty="0" smtClean="0"/>
              <a:t>6 – 13 0sób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7 – 20 osób</a:t>
            </a:r>
          </a:p>
          <a:p>
            <a:r>
              <a:rPr lang="pl-PL" dirty="0" smtClean="0"/>
              <a:t>8 – 20 osób</a:t>
            </a:r>
          </a:p>
          <a:p>
            <a:r>
              <a:rPr lang="pl-PL" dirty="0" smtClean="0"/>
              <a:t>9 – </a:t>
            </a:r>
            <a:r>
              <a:rPr lang="pl-PL" dirty="0" err="1" smtClean="0"/>
              <a:t>9</a:t>
            </a:r>
            <a:r>
              <a:rPr lang="pl-PL" dirty="0" smtClean="0"/>
              <a:t> osób</a:t>
            </a:r>
          </a:p>
          <a:p>
            <a:r>
              <a:rPr lang="pl-PL" dirty="0" smtClean="0"/>
              <a:t>10 – 17 osób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 A jak oceniają Państwo, jak Państwa dziecku idzie edukacja zdalna? W skali od 1 do 10, gdzie 10 jest oceną najwyższą? 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1 – dwie osoby</a:t>
            </a:r>
          </a:p>
          <a:p>
            <a:r>
              <a:rPr lang="pl-PL" dirty="0" smtClean="0"/>
              <a:t>2 – trzy osoby</a:t>
            </a:r>
          </a:p>
          <a:p>
            <a:r>
              <a:rPr lang="pl-PL" dirty="0" smtClean="0"/>
              <a:t>3 - dwie osoby </a:t>
            </a:r>
          </a:p>
          <a:p>
            <a:r>
              <a:rPr lang="pl-PL" dirty="0" smtClean="0"/>
              <a:t>4 - dwie osoby</a:t>
            </a:r>
          </a:p>
          <a:p>
            <a:r>
              <a:rPr lang="pl-PL" dirty="0" smtClean="0"/>
              <a:t>5 – 15 osób</a:t>
            </a:r>
          </a:p>
          <a:p>
            <a:r>
              <a:rPr lang="pl-PL" dirty="0" smtClean="0"/>
              <a:t>6 – 7 osób</a:t>
            </a:r>
          </a:p>
          <a:p>
            <a:r>
              <a:rPr lang="pl-PL" dirty="0" smtClean="0"/>
              <a:t>7- 19 osób</a:t>
            </a:r>
          </a:p>
          <a:p>
            <a:r>
              <a:rPr lang="pl-PL" dirty="0" smtClean="0"/>
              <a:t>8 – 23 osoby</a:t>
            </a:r>
          </a:p>
          <a:p>
            <a:r>
              <a:rPr lang="pl-PL" dirty="0" smtClean="0"/>
              <a:t>9 – 7 osób</a:t>
            </a:r>
          </a:p>
          <a:p>
            <a:r>
              <a:rPr lang="pl-PL" dirty="0" smtClean="0"/>
              <a:t>10 – 20 osób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400" dirty="0" smtClean="0"/>
              <a:t>Biorąc pod uwagę zaistniałe okoliczności, co można by zrobić, żeby maksymalnie usprawnić proces prowadzonej przez szkołę nauki zdalnej? Jeżeli mają Państwo uwagi, pozytywne lub negatywne, proszę napisać je tutaj:</a:t>
            </a:r>
            <a:endParaRPr lang="pl-PL" sz="1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l-PL" sz="1600" dirty="0" smtClean="0"/>
              <a:t>Skrócić czas, w którym dziecko musi spędzać przed komputerem. Wpływa to negatywnie na psychikę i zdrowie.</a:t>
            </a:r>
          </a:p>
          <a:p>
            <a:r>
              <a:rPr lang="pl-PL" sz="1600" dirty="0" smtClean="0"/>
              <a:t>Najlepiej jakby wróciły do nauki stacjonarnej.</a:t>
            </a:r>
          </a:p>
          <a:p>
            <a:r>
              <a:rPr lang="pl-PL" sz="1600" dirty="0" smtClean="0"/>
              <a:t>Poprosić Panią z geografii i mniejszy zakres materiału na </a:t>
            </a:r>
            <a:r>
              <a:rPr lang="pl-PL" sz="1600" dirty="0" err="1" smtClean="0"/>
              <a:t>kartkowkę</a:t>
            </a:r>
            <a:r>
              <a:rPr lang="pl-PL" sz="1600" dirty="0" smtClean="0"/>
              <a:t> klasy VI w czasie 15 min. Ostatnia kartkówka wywołała spory stres u uczniów. Zaznaczę również, że rozwiązanie poprawy tej kartkówki było bardzo pozytywnym zaskoczeniem. </a:t>
            </a:r>
          </a:p>
          <a:p>
            <a:r>
              <a:rPr lang="pl-PL" sz="1600" dirty="0" smtClean="0"/>
              <a:t>Za dużo czasu dzieci spędzają przed ekranem komputera.</a:t>
            </a:r>
          </a:p>
          <a:p>
            <a:r>
              <a:rPr lang="pl-PL" sz="1600" dirty="0" smtClean="0"/>
              <a:t>Nauka zdalna jest prowadzona dobrze.</a:t>
            </a:r>
          </a:p>
          <a:p>
            <a:r>
              <a:rPr lang="pl-PL" sz="1600" dirty="0" smtClean="0"/>
              <a:t>Nie ma chyba takich </a:t>
            </a:r>
            <a:r>
              <a:rPr lang="pl-PL" sz="1600" dirty="0" err="1" smtClean="0"/>
              <a:t>takich</a:t>
            </a:r>
            <a:r>
              <a:rPr lang="pl-PL" sz="1600" dirty="0" smtClean="0"/>
              <a:t> uwag, niestety. Nic już nie można poprawić. Jest za późno i jesteśmy zdani na wydaje się najlepszy znany w tej sytuacji scenariusz nauki zdalnej. To jednak się zemści. Okazuje się, że my wszyscy dorośli nie byliśmy sprawni.</a:t>
            </a:r>
          </a:p>
          <a:p>
            <a:r>
              <a:rPr lang="pl-PL" sz="1600" dirty="0" smtClean="0"/>
              <a:t>Negatywną sprawą jest to, że siedzą przed komputerem. Czują się znudzone i zmęczone.</a:t>
            </a:r>
          </a:p>
          <a:p>
            <a:r>
              <a:rPr lang="pl-PL" sz="1600" dirty="0" smtClean="0"/>
              <a:t>Negatywna rzecz to siedzenie przed komputerem.</a:t>
            </a:r>
          </a:p>
          <a:p>
            <a:r>
              <a:rPr lang="pl-PL" sz="1600" dirty="0" smtClean="0"/>
              <a:t>Niektórzy nauczyciele nie radzą sobie z panowaniem nad dziećmi zdalnie. Dają im status prowadzących co powoduje chaos. Proponujemy aby nauczyciele korzystali z wyciszenia uczniów co nie pozwala na zbędne dyskusje. Nauczyciel może prowadzić lekcje.</a:t>
            </a:r>
          </a:p>
          <a:p>
            <a:r>
              <a:rPr lang="pl-PL" sz="1600" dirty="0" smtClean="0"/>
              <a:t>Panuje chaos w sytuowaniu zadań dla dzieci i udzielaniu przez nie odpowiedzi. Zamiast w zakładce "Zadania do wykonania" nauczyciele wpisują je najczęściej w katalogu ogólnym danych zajęć, a dzieci przesyłają swoje prace również w tym miejscu.</a:t>
            </a:r>
            <a:endParaRPr lang="pl-PL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34400" cy="758952"/>
          </a:xfrm>
        </p:spPr>
        <p:txBody>
          <a:bodyPr>
            <a:noAutofit/>
          </a:bodyPr>
          <a:lstStyle/>
          <a:p>
            <a:r>
              <a:rPr lang="pl-PL" sz="2800" dirty="0" smtClean="0">
                <a:latin typeface="Calibri" pitchFamily="34" charset="0"/>
                <a:cs typeface="Calibri" pitchFamily="34" charset="0"/>
              </a:rPr>
              <a:t>Jaką bazą sprzętową do nauczania zdalnego Państwo dysponują?</a:t>
            </a:r>
            <a:endParaRPr lang="pl-PL" sz="28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cd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1600" dirty="0" smtClean="0"/>
              <a:t>Nie zawsze do końca są sprecyzowane zadania domowe. Moje dziecko mimo tego iż powinno wiedzieć co jest zadane bo nauczyciel tłumaczył nigdy nic nie wie i później jest problem , bo ja czytając co dziecko ma zrobić nie zawsze jestem w stanie to zrozumieć.</a:t>
            </a:r>
          </a:p>
          <a:p>
            <a:r>
              <a:rPr lang="pl-PL" sz="1600" dirty="0" smtClean="0"/>
              <a:t>Więcej kontaktu nauczyciel rodzic .Praca tak jak w opinii Poradni Pedagogicznej.</a:t>
            </a:r>
          </a:p>
          <a:p>
            <a:r>
              <a:rPr lang="pl-PL" sz="1600" dirty="0" smtClean="0"/>
              <a:t>Zmniejszyć ilość zadawanego do domu materiału.</a:t>
            </a:r>
          </a:p>
          <a:p>
            <a:r>
              <a:rPr lang="pl-PL" sz="1600" dirty="0" smtClean="0"/>
              <a:t>Przeczekać cierpliwie na lepsze okoliczności. Jak uczniowie tak i nauczyciele.</a:t>
            </a:r>
          </a:p>
          <a:p>
            <a:r>
              <a:rPr lang="pl-PL" sz="1600" dirty="0" smtClean="0"/>
              <a:t>Dziecku potrzebny jest kontakt z nauczycielem.</a:t>
            </a:r>
          </a:p>
          <a:p>
            <a:r>
              <a:rPr lang="pl-PL" sz="1600" dirty="0" smtClean="0"/>
              <a:t>Wykorzystywać nowe technologie do utrwalania wiedzy na lekcjach.</a:t>
            </a:r>
          </a:p>
          <a:p>
            <a:r>
              <a:rPr lang="pl-PL" sz="1600" dirty="0" smtClean="0"/>
              <a:t>Nauczyciele mogliby mniej zadawać, za to prace powinny dotyczyć bezpośrednio przedmiotu, bez malowania, rysowania, kolorowania, dzieci są już w 6 klasie.</a:t>
            </a:r>
          </a:p>
          <a:p>
            <a:r>
              <a:rPr lang="pl-PL" sz="1600" dirty="0" smtClean="0"/>
              <a:t>Kontrola wykonanego zadania.</a:t>
            </a:r>
          </a:p>
          <a:p>
            <a:r>
              <a:rPr lang="pl-PL" sz="1600" dirty="0" smtClean="0"/>
              <a:t>Być mniej biurokratą a bardziej nauczycielem, który w obecnej sytuacji nauki zdalnej naprawdę służy wsparciem nie tylko edukacyjnym.</a:t>
            </a:r>
          </a:p>
          <a:p>
            <a:r>
              <a:rPr lang="pl-PL" sz="1600" dirty="0" smtClean="0"/>
              <a:t>Używanie kamer przez uczniów.</a:t>
            </a:r>
          </a:p>
          <a:p>
            <a:r>
              <a:rPr lang="pl-PL" sz="1600" dirty="0" smtClean="0"/>
              <a:t>Bardziej dbać o kontakt z dziećmi, zachęcać do aktywności. </a:t>
            </a:r>
          </a:p>
          <a:p>
            <a:r>
              <a:rPr lang="pl-PL" sz="1600" dirty="0" smtClean="0"/>
              <a:t>Tylko powrót dzieci do szkoły usprawni ich nauczanie, aby dzieci nie siedziały przy komputerze do 16:00.</a:t>
            </a:r>
          </a:p>
          <a:p>
            <a:r>
              <a:rPr lang="pl-PL" sz="1600" dirty="0" smtClean="0"/>
              <a:t>Można byłoby pokusić się o większą kontrolę nad tym ,czy dziecko aby na pewno w tych zajęciach uczestniczy.</a:t>
            </a:r>
            <a:endParaRPr lang="pl-PL" sz="1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cd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sz="1600" dirty="0" smtClean="0"/>
              <a:t>Z przedmiotów Geografia i Technika zajęcia prowadzone są za szybko. Nie ma możliwości zrobienia pełnych notatek w trakcie lekcji. Z Geografii udostępniony po lekcji materiał nie obejmuje wszystkich zagadnień poruszonych na zajęciach.</a:t>
            </a:r>
          </a:p>
          <a:p>
            <a:pPr algn="just"/>
            <a:r>
              <a:rPr lang="pl-PL" sz="1600" dirty="0" smtClean="0"/>
              <a:t>Pozytywnie.</a:t>
            </a:r>
          </a:p>
          <a:p>
            <a:pPr algn="just"/>
            <a:r>
              <a:rPr lang="pl-PL" sz="1600" dirty="0" smtClean="0"/>
              <a:t>Trudno powiedzieć. Brakuje mi pomysłów na usprawnienie prowadzonej przez szkołę nauki zdalnej.</a:t>
            </a:r>
          </a:p>
          <a:p>
            <a:pPr algn="just"/>
            <a:r>
              <a:rPr lang="pl-PL" sz="1600" dirty="0" smtClean="0"/>
              <a:t>Na plus: zaangażowanie większości nauczycieli, chęć współpracy, serdeczność </a:t>
            </a:r>
            <a:br>
              <a:rPr lang="pl-PL" sz="1600" dirty="0" smtClean="0"/>
            </a:br>
            <a:r>
              <a:rPr lang="pl-PL" sz="1600" dirty="0" smtClean="0"/>
              <a:t>i elastyczność. Wsparcie wychowawcy. Na minus: cześć nauczycieli prowadzi zajęcia </a:t>
            </a:r>
            <a:br>
              <a:rPr lang="pl-PL" sz="1600" dirty="0" smtClean="0"/>
            </a:br>
            <a:r>
              <a:rPr lang="pl-PL" sz="1600" dirty="0" smtClean="0"/>
              <a:t>w formie wykładowej, nie interesuje ich informacja zwrotna od uczniów. Uszczypliwość</a:t>
            </a:r>
            <a:r>
              <a:rPr lang="pl-PL" sz="1800" dirty="0" smtClean="0"/>
              <a:t>.</a:t>
            </a:r>
          </a:p>
          <a:p>
            <a:pPr algn="just"/>
            <a:r>
              <a:rPr lang="pl-PL" sz="1400" dirty="0" smtClean="0"/>
              <a:t>Mniej zadań i prac domowych, które wymagają udziału i pomocy ze strony rodziców: technika, innowacja.</a:t>
            </a:r>
          </a:p>
          <a:p>
            <a:pPr algn="just"/>
            <a:r>
              <a:rPr lang="pl-PL" sz="1400" dirty="0" smtClean="0"/>
              <a:t>Za względu na brak możliwości osobistego kontaktu na żywo z nauczycielem-chyba nic. Syn ma zaburzoną koncentrację uwagi, łatwo się rozprasza, potrzebuje powtórzeń  poleceń... Ja nie dysponuję czasem w czasie lekcji on </a:t>
            </a:r>
            <a:r>
              <a:rPr lang="pl-PL" sz="1400" dirty="0" err="1" smtClean="0"/>
              <a:t>line</a:t>
            </a:r>
            <a:r>
              <a:rPr lang="pl-PL" sz="1400" dirty="0" smtClean="0"/>
              <a:t>, więc trudno mi często pomóc.</a:t>
            </a:r>
          </a:p>
          <a:p>
            <a:pPr algn="just"/>
            <a:r>
              <a:rPr lang="pl-PL" sz="1400" dirty="0" smtClean="0"/>
              <a:t>Nauka zdalna nie zastąpi nauczania stacjonarnego.</a:t>
            </a:r>
          </a:p>
          <a:p>
            <a:pPr algn="just"/>
            <a:r>
              <a:rPr lang="pl-PL" sz="1400" dirty="0" smtClean="0"/>
              <a:t>Mogłyby wszystkie zadania i sprawdziany otwierać się przez stronę </a:t>
            </a:r>
            <a:r>
              <a:rPr lang="pl-PL" sz="1400" dirty="0" err="1" smtClean="0"/>
              <a:t>Teams</a:t>
            </a:r>
            <a:r>
              <a:rPr lang="pl-PL" sz="1400" dirty="0" smtClean="0"/>
              <a:t>, bo z niektórymi jest problem.</a:t>
            </a:r>
          </a:p>
          <a:p>
            <a:pPr algn="just"/>
            <a:r>
              <a:rPr lang="pl-PL" sz="1400" dirty="0" smtClean="0"/>
              <a:t>Lekcja- dialog zamiast wykładu i seansu kinowego. Aktywizacja dzieci do pracy. Urozmaicenie zajęć. Nie tylko wysyłanie poleceń.</a:t>
            </a:r>
            <a:endParaRPr lang="pl-PL" sz="1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cd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1600" dirty="0" smtClean="0"/>
              <a:t>Ze strony szkoły wszystko jest wykonywane pozytywnie. Nie ma żadnego problemu </a:t>
            </a:r>
            <a:br>
              <a:rPr lang="pl-PL" sz="1600" dirty="0" smtClean="0"/>
            </a:br>
            <a:r>
              <a:rPr lang="pl-PL" sz="1600" dirty="0" smtClean="0"/>
              <a:t>z kontaktem nawet jak wystąpi </a:t>
            </a:r>
            <a:r>
              <a:rPr lang="pl-PL" sz="1600" dirty="0" err="1" smtClean="0"/>
              <a:t>jakis</a:t>
            </a:r>
            <a:r>
              <a:rPr lang="pl-PL" sz="1600" dirty="0" smtClean="0"/>
              <a:t> problem z kontaktem z dyrekcja bądź nauczycielami</a:t>
            </a:r>
          </a:p>
          <a:p>
            <a:r>
              <a:rPr lang="pl-PL" sz="1600" dirty="0" smtClean="0"/>
              <a:t>Ujednolicić sposób przesyłania zadań domowych oraz odsyłania przez nauczycieli prac uczniów z informacjami o błędach-nie mam uwag.</a:t>
            </a:r>
          </a:p>
          <a:p>
            <a:r>
              <a:rPr lang="pl-PL" sz="1600" dirty="0" smtClean="0"/>
              <a:t>Największe problemy dotyczą możliwości technicznych i umiejętności młodszych dzieci pod kątem obsługi </a:t>
            </a:r>
            <a:r>
              <a:rPr lang="pl-PL" sz="1600" dirty="0" err="1" smtClean="0"/>
              <a:t>teams</a:t>
            </a:r>
            <a:r>
              <a:rPr lang="pl-PL" sz="1600" dirty="0" smtClean="0"/>
              <a:t>.</a:t>
            </a:r>
          </a:p>
          <a:p>
            <a:r>
              <a:rPr lang="pl-PL" sz="1600" dirty="0" smtClean="0"/>
              <a:t>Proponuję zamiast </a:t>
            </a:r>
            <a:r>
              <a:rPr lang="pl-PL" sz="1600" dirty="0" err="1" smtClean="0"/>
              <a:t>Teamsa</a:t>
            </a:r>
            <a:r>
              <a:rPr lang="pl-PL" sz="1600" dirty="0" smtClean="0"/>
              <a:t> przejść na </a:t>
            </a:r>
            <a:r>
              <a:rPr lang="pl-PL" sz="1600" dirty="0" err="1" smtClean="0"/>
              <a:t>Meet</a:t>
            </a:r>
            <a:r>
              <a:rPr lang="pl-PL" sz="1600" dirty="0" smtClean="0"/>
              <a:t>. Stwarza mniej problemów, zwłaszcza jeśli ktoś ma nawet starszy sprzęt.</a:t>
            </a:r>
          </a:p>
          <a:p>
            <a:r>
              <a:rPr lang="pl-PL" sz="1600" dirty="0" smtClean="0"/>
              <a:t>Pozytywne.</a:t>
            </a:r>
          </a:p>
          <a:p>
            <a:r>
              <a:rPr lang="pl-PL" sz="1600" dirty="0" smtClean="0"/>
              <a:t>Uważam, że dzieci powinny uczyć się w szkole.</a:t>
            </a:r>
          </a:p>
          <a:p>
            <a:r>
              <a:rPr lang="pl-PL" sz="1600" dirty="0" smtClean="0"/>
              <a:t>Nie mam uwag.</a:t>
            </a:r>
          </a:p>
          <a:p>
            <a:r>
              <a:rPr lang="pl-PL" sz="1600" dirty="0" smtClean="0"/>
              <a:t> Jest za dużo prac domowych</a:t>
            </a:r>
          </a:p>
          <a:p>
            <a:r>
              <a:rPr lang="pl-PL" sz="1600" dirty="0" smtClean="0"/>
              <a:t>Za dużo pisania.</a:t>
            </a:r>
            <a:endParaRPr lang="pl-PL" sz="1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Podsumowanie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l-PL" sz="1600" dirty="0" smtClean="0"/>
              <a:t>Wszyscy uczniowie dysponują sprzętem do nauki </a:t>
            </a:r>
            <a:r>
              <a:rPr lang="pl-PL" sz="1600" dirty="0" smtClean="0"/>
              <a:t>zdalnej, </a:t>
            </a:r>
            <a:r>
              <a:rPr lang="pl-PL" sz="1600" dirty="0" smtClean="0"/>
              <a:t>ale tylko 74% z nich korzysta </a:t>
            </a:r>
            <a:br>
              <a:rPr lang="pl-PL" sz="1600" dirty="0" smtClean="0"/>
            </a:br>
            <a:r>
              <a:rPr lang="pl-PL" sz="1600" dirty="0" smtClean="0"/>
              <a:t>ze sprzętu na wyłączność, aż 26% uczniów dzieli narzędzie nauki z innymi domownikami. Prawie wszystkim – 91% ankietowanym rodzicom odpowiada forma nauki zdalnej funkcjonująca w szkole, </a:t>
            </a:r>
            <a:br>
              <a:rPr lang="pl-PL" sz="1600" dirty="0" smtClean="0"/>
            </a:br>
            <a:r>
              <a:rPr lang="pl-PL" sz="1600" dirty="0" smtClean="0"/>
              <a:t>a 99% rodziców zna zasady funkcjonowania pracy zdalnej. Wszyscy Rodzice znają kanały kontaktu </a:t>
            </a:r>
            <a:br>
              <a:rPr lang="pl-PL" sz="1600" dirty="0" smtClean="0"/>
            </a:br>
            <a:r>
              <a:rPr lang="pl-PL" sz="1600" dirty="0" smtClean="0"/>
              <a:t>z nauczycielami i pracownikami szkoły, ale jeszcze 14% rodziców miewa kłopoty z uzyskaniem odpowiedzi od nauczyciela i uznaje kontakt za utrudniony. 35% rodziców informuje, że zdarzyło się, że ich dziecko poniosło negatywne konsekwencje spowodowane nieobecnością na lekcji w wyniku awarii sprzętu/sieci zgłoszonej wcześniej nauczycielowi.</a:t>
            </a:r>
          </a:p>
          <a:p>
            <a:pPr algn="just"/>
            <a:r>
              <a:rPr lang="pl-PL" sz="1600" dirty="0" smtClean="0"/>
              <a:t>Zdecydowana większość, bo 70% rodziców uważa, ze obciążenie dziecka nauką jest optymalne </a:t>
            </a:r>
            <a:br>
              <a:rPr lang="pl-PL" sz="1600" dirty="0" smtClean="0"/>
            </a:br>
            <a:r>
              <a:rPr lang="pl-PL" sz="1600" dirty="0" smtClean="0"/>
              <a:t>i nauki jest w sam raz. 27% uznaje, że dziecko jest obciążone </a:t>
            </a:r>
            <a:r>
              <a:rPr lang="pl-PL" sz="1600" dirty="0" smtClean="0"/>
              <a:t>obowiązkami </a:t>
            </a:r>
            <a:r>
              <a:rPr lang="pl-PL" sz="1600" dirty="0" smtClean="0"/>
              <a:t>za bardzo, a 4% , że nauki jest za mało. Większość – 66% rodziców widzi konieczność wspierania dziecka podczas nauki zdalnej, </a:t>
            </a:r>
            <a:br>
              <a:rPr lang="pl-PL" sz="1600" dirty="0" smtClean="0"/>
            </a:br>
            <a:r>
              <a:rPr lang="pl-PL" sz="1600" dirty="0" smtClean="0"/>
              <a:t>a 17% rodzicom zajmuje to 3 godziny i więcej.</a:t>
            </a:r>
          </a:p>
          <a:p>
            <a:pPr algn="just"/>
            <a:r>
              <a:rPr lang="pl-PL" sz="1600" dirty="0" smtClean="0"/>
              <a:t>Największym problem dziecka, w ocenie rodziców, podczas nauki zdalnej jest tęsknota za koleżankami i kolegami, problem ze zrozumieniem treści i kłopoty w kontaktach z rówieśnikami. 30% rodziców widzi też duże obciążenie emocjonalne dziecka związane ze stresem podczas nauki zdalnej. Rodzice wskazują na problemy związane z męczliwością pracy przy komputerze ( ból oczu, głowy, kręgosłupa), problem z koncentracją uwagi, małą motywacją do pracy, samodyscypliną </a:t>
            </a:r>
            <a:br>
              <a:rPr lang="pl-PL" sz="1600" dirty="0" smtClean="0"/>
            </a:br>
            <a:r>
              <a:rPr lang="pl-PL" sz="1600" dirty="0" smtClean="0"/>
              <a:t>i dużą ilością zadań niewymagających aktywności ucznia.</a:t>
            </a:r>
          </a:p>
          <a:p>
            <a:pPr algn="just"/>
            <a:r>
              <a:rPr lang="pl-PL" sz="1600" dirty="0" smtClean="0"/>
              <a:t>Niemal wszyscy rodzice – 93% uważa, że ich dziecko jest wspierane przez nauczycieli i  w 70% przypadków nauczyciele indywidualizują pracę z uczniem podczas nauki zdalnej dostosowując ją do potrzeb dziecka. 10% rodziców uważa, że nauczyciele nie dostosowują pracy z ich dzieckiem do jego potrzeb wskazanych w opinii poradni </a:t>
            </a:r>
            <a:r>
              <a:rPr lang="pl-PL" sz="1600" dirty="0" err="1" smtClean="0"/>
              <a:t>psychologoczno</a:t>
            </a:r>
            <a:r>
              <a:rPr lang="pl-PL" sz="1600" dirty="0" smtClean="0"/>
              <a:t> – pedagogicznej podczas pracy </a:t>
            </a:r>
            <a:r>
              <a:rPr lang="pl-PL" sz="1600" dirty="0" err="1" smtClean="0"/>
              <a:t>online</a:t>
            </a:r>
            <a:r>
              <a:rPr lang="pl-PL" sz="1600" dirty="0" smtClean="0"/>
              <a:t>.</a:t>
            </a:r>
            <a:endParaRPr lang="pl-PL" sz="1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534400" cy="758952"/>
          </a:xfrm>
        </p:spPr>
        <p:txBody>
          <a:bodyPr>
            <a:normAutofit/>
          </a:bodyPr>
          <a:lstStyle/>
          <a:p>
            <a:r>
              <a:rPr lang="pl-PL" dirty="0" smtClean="0"/>
              <a:t> Rekomendacje do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sz="1600" dirty="0" smtClean="0"/>
              <a:t>Ogólnie większość rodziców – 70% ocenia realizację nauki zdalnej wysoko –na 7 i więcej punktów w sakli do 10, a 73% rodziców ocenia, że ich dziecko radzi sobie równie dobrze </a:t>
            </a:r>
            <a:br>
              <a:rPr lang="pl-PL" sz="1600" dirty="0" smtClean="0"/>
            </a:br>
            <a:r>
              <a:rPr lang="pl-PL" sz="1600" dirty="0" smtClean="0"/>
              <a:t>( 7 punktów i więcej w skali do 10 ). </a:t>
            </a:r>
          </a:p>
          <a:p>
            <a:pPr algn="just"/>
            <a:r>
              <a:rPr lang="pl-PL" sz="1600" dirty="0" smtClean="0"/>
              <a:t>Negatywnym aspektem nauki zdalnej najczęściej wymienianym przez rodziców jest za długi czas spędzany przez dziecko przy komputerze.  Należy też bardziej aktywizować uczniów oraz dbać o kontakt z wszystkimi dziećmi na lekcji. Pozytywnym jest </a:t>
            </a:r>
            <a:r>
              <a:rPr lang="pl-PL" sz="1600" smtClean="0"/>
              <a:t>zaangażowanie </a:t>
            </a:r>
            <a:r>
              <a:rPr lang="pl-PL" sz="1600" smtClean="0"/>
              <a:t>nauczycieli.</a:t>
            </a:r>
            <a:endParaRPr lang="pl-PL" sz="1600" dirty="0" smtClean="0"/>
          </a:p>
          <a:p>
            <a:pPr algn="just">
              <a:buNone/>
            </a:pPr>
            <a:r>
              <a:rPr lang="pl-PL" sz="1600" dirty="0" smtClean="0"/>
              <a:t>REKOMENDACJE DO PRACY:</a:t>
            </a:r>
          </a:p>
          <a:p>
            <a:pPr algn="just"/>
            <a:r>
              <a:rPr lang="pl-PL" sz="1600" dirty="0" smtClean="0"/>
              <a:t>Stosować aktywizujące metody pracy, minimalizować metody podawcze. Ograniczyć</a:t>
            </a:r>
            <a:br>
              <a:rPr lang="pl-PL" sz="1600" dirty="0" smtClean="0"/>
            </a:br>
            <a:r>
              <a:rPr lang="pl-PL" sz="1600" dirty="0" smtClean="0"/>
              <a:t> do niezbędnego minimum wykorzystanie narzędzi dydaktycznych w formie filmików edukacyjnych. Ewentualne filmiki dostosowywać do poziomu wiedzy i wieku uczniów.</a:t>
            </a:r>
          </a:p>
          <a:p>
            <a:pPr algn="just"/>
            <a:r>
              <a:rPr lang="pl-PL" sz="1600" dirty="0" smtClean="0"/>
              <a:t>Wykorzystywać narzędzia techniczne umożliwiające uczniom pracę w parach i w grupach,</a:t>
            </a:r>
            <a:br>
              <a:rPr lang="pl-PL" sz="1600" dirty="0" smtClean="0"/>
            </a:br>
            <a:r>
              <a:rPr lang="pl-PL" sz="1600" dirty="0" smtClean="0"/>
              <a:t> co zaktywizuje ich do wspólnej pracy i umożliwi nawiązywanie relacji między uczniami.</a:t>
            </a:r>
          </a:p>
          <a:p>
            <a:pPr algn="just"/>
            <a:r>
              <a:rPr lang="pl-PL" sz="1600" dirty="0" smtClean="0"/>
              <a:t>W większym stopniu indywidualizować pracę z uczniami podczas lekcji </a:t>
            </a:r>
            <a:r>
              <a:rPr lang="pl-PL" sz="1600" dirty="0" err="1" smtClean="0"/>
              <a:t>online</a:t>
            </a:r>
            <a:r>
              <a:rPr lang="pl-PL" sz="1600" dirty="0" smtClean="0"/>
              <a:t> zgodnie </a:t>
            </a:r>
            <a:br>
              <a:rPr lang="pl-PL" sz="1600" dirty="0" smtClean="0"/>
            </a:br>
            <a:r>
              <a:rPr lang="pl-PL" sz="1600" dirty="0" smtClean="0"/>
              <a:t>z zaleceniami PPP.</a:t>
            </a:r>
          </a:p>
          <a:p>
            <a:pPr algn="just"/>
            <a:r>
              <a:rPr lang="pl-PL" sz="1600" dirty="0" smtClean="0"/>
              <a:t>Wykazać zrozumienie dla problemów technicznych podczas pracy zdalnej i nie wyciągać negatywnych konsekwencji za nieobecność uczniów spowodowaną awarią sieci lub sprzętu zgłoszoną nauczycielowi.</a:t>
            </a:r>
          </a:p>
          <a:p>
            <a:pPr algn="just"/>
            <a:r>
              <a:rPr lang="pl-PL" sz="1600" dirty="0" smtClean="0"/>
              <a:t>Nie zadawać prac domowych, których wykonanie związane jest z pracą przy komputerze. Wykorzystywać podręczniki i ćwiczenia  do pracy na ostatnie 15 minut lekcji.</a:t>
            </a:r>
          </a:p>
          <a:p>
            <a:endParaRPr lang="pl-PL" sz="1600" dirty="0" smtClean="0"/>
          </a:p>
          <a:p>
            <a:endParaRPr lang="pl-PL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>
                <a:latin typeface="Calibri" pitchFamily="34" charset="0"/>
                <a:cs typeface="Calibri" pitchFamily="34" charset="0"/>
              </a:rPr>
              <a:t>Ile osób u Państwa korzysta z tego samego urządzenia?</a:t>
            </a:r>
            <a:endParaRPr lang="pl-PL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5" name="Symbol zastępczy zawartości 4"/>
          <p:cNvGraphicFramePr>
            <a:graphicFrameLocks/>
          </p:cNvGraphicFramePr>
          <p:nvPr/>
        </p:nvGraphicFramePr>
        <p:xfrm>
          <a:off x="0" y="2071678"/>
          <a:ext cx="9144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534400" cy="758952"/>
          </a:xfrm>
        </p:spPr>
        <p:txBody>
          <a:bodyPr>
            <a:noAutofit/>
          </a:bodyPr>
          <a:lstStyle/>
          <a:p>
            <a:r>
              <a:rPr lang="pl-PL" sz="2800" dirty="0" smtClean="0">
                <a:latin typeface="Calibri" pitchFamily="34" charset="0"/>
                <a:cs typeface="Calibri" pitchFamily="34" charset="0"/>
              </a:rPr>
              <a:t>Czy odpowiada Państwu dotychczas stosowana w klasach IV-VIII forma nauczania zdalnego z wykorzystaniem platformy </a:t>
            </a:r>
            <a:r>
              <a:rPr lang="pl-PL" sz="2800" dirty="0" err="1" smtClean="0">
                <a:latin typeface="Calibri" pitchFamily="34" charset="0"/>
                <a:cs typeface="Calibri" pitchFamily="34" charset="0"/>
              </a:rPr>
              <a:t>Teams</a:t>
            </a:r>
            <a:r>
              <a:rPr lang="pl-PL" sz="2800" dirty="0" smtClean="0">
                <a:latin typeface="Calibri" pitchFamily="34" charset="0"/>
                <a:cs typeface="Calibri" pitchFamily="34" charset="0"/>
              </a:rPr>
              <a:t>? </a:t>
            </a:r>
            <a:endParaRPr lang="pl-PL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4"/>
          <p:cNvGraphicFramePr>
            <a:graphicFrameLocks/>
          </p:cNvGraphicFramePr>
          <p:nvPr/>
        </p:nvGraphicFramePr>
        <p:xfrm>
          <a:off x="-468560" y="1628800"/>
          <a:ext cx="9144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34400" cy="758952"/>
          </a:xfrm>
        </p:spPr>
        <p:txBody>
          <a:bodyPr>
            <a:noAutofit/>
          </a:bodyPr>
          <a:lstStyle/>
          <a:p>
            <a:r>
              <a:rPr lang="pl-PL" sz="2800" dirty="0" smtClean="0">
                <a:latin typeface="Calibri" pitchFamily="34" charset="0"/>
                <a:cs typeface="Calibri" pitchFamily="34" charset="0"/>
              </a:rPr>
              <a:t>Czy zostali Państwo poinformowani o zasadach funkcjonowania pracy zdalnej w szkole ucznia?</a:t>
            </a:r>
            <a:endParaRPr lang="pl-PL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4"/>
          <p:cNvGraphicFramePr>
            <a:graphicFrameLocks/>
          </p:cNvGraphicFramePr>
          <p:nvPr/>
        </p:nvGraphicFramePr>
        <p:xfrm>
          <a:off x="611560" y="1628800"/>
          <a:ext cx="9144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534400" cy="758952"/>
          </a:xfrm>
        </p:spPr>
        <p:txBody>
          <a:bodyPr>
            <a:noAutofit/>
          </a:bodyPr>
          <a:lstStyle/>
          <a:p>
            <a:r>
              <a:rPr lang="pl-PL" sz="2400" dirty="0" smtClean="0">
                <a:latin typeface="Calibri" pitchFamily="34" charset="0"/>
                <a:cs typeface="Calibri" pitchFamily="34" charset="0"/>
              </a:rPr>
              <a:t>Czy wiedzą Państwo, w jaki sposób kontaktować się z nauczycielami i pracownikami szkoły w czasie nauki zdalnej?</a:t>
            </a:r>
            <a:endParaRPr lang="pl-PL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899592" y="1412776"/>
            <a:ext cx="8503920" cy="4572000"/>
          </a:xfrm>
        </p:spPr>
        <p:txBody>
          <a:bodyPr/>
          <a:lstStyle/>
          <a:p>
            <a:endParaRPr lang="pl-PL" dirty="0"/>
          </a:p>
        </p:txBody>
      </p:sp>
      <p:graphicFrame>
        <p:nvGraphicFramePr>
          <p:cNvPr id="4" name="Symbol zastępczy zawartości 4"/>
          <p:cNvGraphicFramePr>
            <a:graphicFrameLocks/>
          </p:cNvGraphicFramePr>
          <p:nvPr/>
        </p:nvGraphicFramePr>
        <p:xfrm>
          <a:off x="-468560" y="1628800"/>
          <a:ext cx="9144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Autofit/>
          </a:bodyPr>
          <a:lstStyle/>
          <a:p>
            <a:r>
              <a:rPr lang="pl-PL" sz="2800" dirty="0" smtClean="0">
                <a:latin typeface="Calibri" pitchFamily="34" charset="0"/>
                <a:cs typeface="Calibri" pitchFamily="34" charset="0"/>
              </a:rPr>
              <a:t>Jak oceniają Państwo możliwość kontaktu z </a:t>
            </a:r>
            <a:r>
              <a:rPr lang="pl-PL" sz="2800" dirty="0" err="1" smtClean="0">
                <a:latin typeface="Calibri" pitchFamily="34" charset="0"/>
                <a:cs typeface="Calibri" pitchFamily="34" charset="0"/>
              </a:rPr>
              <a:t>nauczycialami</a:t>
            </a:r>
            <a:r>
              <a:rPr lang="pl-PL" sz="2800" dirty="0" smtClean="0">
                <a:latin typeface="Calibri" pitchFamily="34" charset="0"/>
                <a:cs typeface="Calibri" pitchFamily="34" charset="0"/>
              </a:rPr>
              <a:t> i pracownikami szkoły w czasie nauki zdalnej?</a:t>
            </a:r>
            <a:endParaRPr lang="pl-PL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4"/>
          <p:cNvGraphicFramePr>
            <a:graphicFrameLocks/>
          </p:cNvGraphicFramePr>
          <p:nvPr/>
        </p:nvGraphicFramePr>
        <p:xfrm>
          <a:off x="683568" y="1628800"/>
          <a:ext cx="9144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pl-PL" sz="2800" dirty="0" smtClean="0">
                <a:latin typeface="Calibri" pitchFamily="34" charset="0"/>
                <a:cs typeface="Calibri" pitchFamily="34" charset="0"/>
              </a:rPr>
              <a:t>Czy zdarzyła się sytuacja, w której dziecko poniosło negatywne konsekwencje spowodowane nieobecnością na lekcji w wyniku awarii sieci/sprzętu zgłoszoną wcześniej nauczycielowi?</a:t>
            </a:r>
            <a:endParaRPr lang="pl-PL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4"/>
          <p:cNvGraphicFramePr>
            <a:graphicFrameLocks/>
          </p:cNvGraphicFramePr>
          <p:nvPr/>
        </p:nvGraphicFramePr>
        <p:xfrm>
          <a:off x="611560" y="1628800"/>
          <a:ext cx="9144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Autofit/>
          </a:bodyPr>
          <a:lstStyle/>
          <a:p>
            <a:r>
              <a:rPr lang="pl-PL" sz="2800" dirty="0" smtClean="0">
                <a:latin typeface="Calibri" pitchFamily="34" charset="0"/>
                <a:cs typeface="Calibri" pitchFamily="34" charset="0"/>
              </a:rPr>
              <a:t>Jak oceniają Państwo obciążenie dziecka podczas nauczania zdalnego?</a:t>
            </a:r>
            <a:endParaRPr lang="pl-PL" sz="28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Symbol zastępczy zawartości 4"/>
          <p:cNvGraphicFramePr>
            <a:graphicFrameLocks noGrp="1"/>
          </p:cNvGraphicFramePr>
          <p:nvPr>
            <p:ph sz="quarter" idx="1"/>
          </p:nvPr>
        </p:nvGraphicFramePr>
        <p:xfrm>
          <a:off x="827584" y="1628800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327</TotalTime>
  <Words>1352</Words>
  <Application>Microsoft Office PowerPoint</Application>
  <PresentationFormat>Pokaz na ekranie (4:3)</PresentationFormat>
  <Paragraphs>127</Paragraphs>
  <Slides>24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Miejski</vt:lpstr>
      <vt:lpstr>Monitorowanie funkcjonowania nauki zdalnej – ankieta dla Rodzica</vt:lpstr>
      <vt:lpstr>Jaką bazą sprzętową do nauczania zdalnego Państwo dysponują?</vt:lpstr>
      <vt:lpstr>Ile osób u Państwa korzysta z tego samego urządzenia?</vt:lpstr>
      <vt:lpstr>Czy odpowiada Państwu dotychczas stosowana w klasach IV-VIII forma nauczania zdalnego z wykorzystaniem platformy Teams? </vt:lpstr>
      <vt:lpstr>Czy zostali Państwo poinformowani o zasadach funkcjonowania pracy zdalnej w szkole ucznia?</vt:lpstr>
      <vt:lpstr>Czy wiedzą Państwo, w jaki sposób kontaktować się z nauczycielami i pracownikami szkoły w czasie nauki zdalnej?</vt:lpstr>
      <vt:lpstr>Jak oceniają Państwo możliwość kontaktu z nauczycialami i pracownikami szkoły w czasie nauki zdalnej?</vt:lpstr>
      <vt:lpstr>Czy zdarzyła się sytuacja, w której dziecko poniosło negatywne konsekwencje spowodowane nieobecnością na lekcji w wyniku awarii sieci/sprzętu zgłoszoną wcześniej nauczycielowi?</vt:lpstr>
      <vt:lpstr>Jak oceniają Państwo obciążenie dziecka podczas nauczania zdalnego?</vt:lpstr>
      <vt:lpstr>Ile czasu poświęcają Państwo na wspieranie dziecka w nauce zdalnej?</vt:lpstr>
      <vt:lpstr>Na jakie problemy napotykają Państwo i Państwa dzieci w czasie nauki zdalnej?</vt:lpstr>
      <vt:lpstr>Jakie inne problemy maja uczniowie z pracą zdalną?</vt:lpstr>
      <vt:lpstr>cd.</vt:lpstr>
      <vt:lpstr>cd.</vt:lpstr>
      <vt:lpstr>Czy mają Państwo poczucie, że dziecko jest wspierane w czasie nauki zdalnej przez nauczyciela, poprzez</vt:lpstr>
      <vt:lpstr>Czy nauczyciele indywidualizują pracę z uczniem, jeśli zachodzi taka potrzeba?</vt:lpstr>
      <vt:lpstr>Proszę ocenić ogólnie, jak wygląda edukacja zdalna w naszej szkole? W skali od 1 do 10, gdzie 10 jest oceną najwyższą.</vt:lpstr>
      <vt:lpstr> A jak oceniają Państwo, jak Państwa dziecku idzie edukacja zdalna? W skali od 1 do 10, gdzie 10 jest oceną najwyższą? </vt:lpstr>
      <vt:lpstr>Biorąc pod uwagę zaistniałe okoliczności, co można by zrobić, żeby maksymalnie usprawnić proces prowadzonej przez szkołę nauki zdalnej? Jeżeli mają Państwo uwagi, pozytywne lub negatywne, proszę napisać je tutaj:</vt:lpstr>
      <vt:lpstr>cd.</vt:lpstr>
      <vt:lpstr>cd.</vt:lpstr>
      <vt:lpstr>cd.</vt:lpstr>
      <vt:lpstr>Podsumowanie</vt:lpstr>
      <vt:lpstr> Rekomendacje do pracy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Monitorowanie funkcjonowania nauki zdalnej – ankieta dla rodzica</dc:title>
  <dc:creator>SP1_HP2</dc:creator>
  <cp:lastModifiedBy>SP1_HP2a</cp:lastModifiedBy>
  <cp:revision>25</cp:revision>
  <dcterms:created xsi:type="dcterms:W3CDTF">2021-02-02T17:30:07Z</dcterms:created>
  <dcterms:modified xsi:type="dcterms:W3CDTF">2021-02-15T12:03:05Z</dcterms:modified>
</cp:coreProperties>
</file>