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0" y="1436040"/>
            <a:ext cx="9141480" cy="4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08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 hidden="1"/>
          <p:cNvSpPr/>
          <p:nvPr/>
        </p:nvSpPr>
        <p:spPr>
          <a:xfrm>
            <a:off x="0" y="0"/>
            <a:ext cx="9141480" cy="1431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1480" cy="51328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5128200"/>
            <a:ext cx="9141480" cy="4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08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1436040"/>
            <a:ext cx="9141480" cy="4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08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0" y="0"/>
            <a:ext cx="9141480" cy="14313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librus.pl/articles/23032020/librus/planowanie/a_nauka_w_domu_PDF.pdf" TargetMode="External"/><Relationship Id="rId2" Type="http://schemas.openxmlformats.org/officeDocument/2006/relationships/hyperlink" Target="https://myslepozytywnie.pl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edunews.pl/nowoczesna-edukacja/e-learning/5234-osiem-umiejetnosci-potrzebnych-uczniom-w-nauce-na-odleglosc" TargetMode="External"/><Relationship Id="rId4" Type="http://schemas.openxmlformats.org/officeDocument/2006/relationships/hyperlink" Target="http://www.edukacja.org/jak-zdac/311-jak-zaplanowac-nauk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" descr="bullet-journal-plan-tygodnia"/>
          <p:cNvPicPr/>
          <p:nvPr/>
        </p:nvPicPr>
        <p:blipFill>
          <a:blip r:embed="rId2">
            <a:lum bright="-60000"/>
          </a:blip>
          <a:stretch/>
        </p:blipFill>
        <p:spPr>
          <a:xfrm>
            <a:off x="0" y="0"/>
            <a:ext cx="9141480" cy="685548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685800" y="3355920"/>
            <a:ext cx="8074800" cy="16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45720" bIns="0">
            <a:noAutofit/>
          </a:bodyPr>
          <a:lstStyle/>
          <a:p>
            <a:pPr>
              <a:lnSpc>
                <a:spcPct val="100000"/>
              </a:lnSpc>
            </a:pPr>
            <a:br/>
            <a:endParaRPr lang="pl-PL" sz="18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83640" y="1052640"/>
            <a:ext cx="7615440" cy="21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6600" b="0" strike="noStrike" spc="-1">
                <a:solidFill>
                  <a:srgbClr val="FFFFFF"/>
                </a:solidFill>
                <a:latin typeface="Corbel"/>
                <a:ea typeface="DejaVu Sans"/>
              </a:rPr>
              <a:t>ZARZĄDZANIE CZASEM </a:t>
            </a:r>
            <a:endParaRPr lang="pl-PL" sz="6600" b="0" strike="noStrike" spc="-1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2095920" y="2967480"/>
            <a:ext cx="49528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b="0" strike="noStrike" spc="-1">
                <a:solidFill>
                  <a:srgbClr val="FFFFFF"/>
                </a:solidFill>
                <a:latin typeface="Corbel"/>
                <a:ea typeface="DejaVu Sans"/>
              </a:rPr>
              <a:t>podczas nauczania zdalnego</a:t>
            </a: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274680"/>
            <a:ext cx="8227080" cy="5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2"/>
          <p:cNvSpPr/>
          <p:nvPr/>
        </p:nvSpPr>
        <p:spPr>
          <a:xfrm>
            <a:off x="107640" y="1556640"/>
            <a:ext cx="6478200" cy="529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91440" rIns="90000" bIns="45000">
            <a:norm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216000" y="274680"/>
            <a:ext cx="8855640" cy="102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600" b="0" strike="noStrike" spc="-1">
                <a:solidFill>
                  <a:srgbClr val="FFFFD7"/>
                </a:solidFill>
                <a:latin typeface="Arial"/>
                <a:ea typeface="DejaVu Sans"/>
              </a:rPr>
              <a:t>KROK DRUGI – ZACZNIJ KORZYSTAĆ Z KALENDARZA I LIST ZADAŃ</a:t>
            </a:r>
            <a:endParaRPr lang="pl-PL" sz="2600" b="0" strike="noStrike" spc="-1"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432000" y="1702080"/>
            <a:ext cx="4822920" cy="29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Zapominasz czasami odrobić pracę domową, nie pamiętasz, że zbliża się termin omawiania lektury szkolnej, czy prezentacji projektu.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 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 Pomyśl o założeniu sobie kalendarza oraz korzystaniu z listy zadań.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2160000" y="2880000"/>
            <a:ext cx="286920" cy="790920"/>
          </a:xfrm>
          <a:custGeom>
            <a:avLst/>
            <a:gdLst/>
            <a:ahLst/>
            <a:cxnLst/>
            <a:rect l="l" t="t" r="r" b="b"/>
            <a:pathLst>
              <a:path w="802" h="2202">
                <a:moveTo>
                  <a:pt x="601" y="0"/>
                </a:moveTo>
                <a:lnTo>
                  <a:pt x="601" y="1650"/>
                </a:lnTo>
                <a:lnTo>
                  <a:pt x="801" y="1650"/>
                </a:lnTo>
                <a:lnTo>
                  <a:pt x="401" y="2201"/>
                </a:lnTo>
                <a:lnTo>
                  <a:pt x="0" y="1650"/>
                </a:lnTo>
                <a:lnTo>
                  <a:pt x="201" y="1650"/>
                </a:lnTo>
                <a:lnTo>
                  <a:pt x="201" y="0"/>
                </a:lnTo>
                <a:lnTo>
                  <a:pt x="601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3" name="Picture 4" descr="bullet-journal-plan-tygodnia-jak-zrobic-worqshop-blog-kreatywny"/>
          <p:cNvPicPr/>
          <p:nvPr/>
        </p:nvPicPr>
        <p:blipFill>
          <a:blip r:embed="rId2"/>
          <a:stretch/>
        </p:blipFill>
        <p:spPr>
          <a:xfrm>
            <a:off x="5544000" y="1944000"/>
            <a:ext cx="3574080" cy="2373840"/>
          </a:xfrm>
          <a:prstGeom prst="rect">
            <a:avLst/>
          </a:prstGeom>
          <a:ln>
            <a:noFill/>
          </a:ln>
        </p:spPr>
      </p:pic>
      <p:sp>
        <p:nvSpPr>
          <p:cNvPr id="124" name="CustomShape 6"/>
          <p:cNvSpPr/>
          <p:nvPr/>
        </p:nvSpPr>
        <p:spPr>
          <a:xfrm>
            <a:off x="576000" y="5112000"/>
            <a:ext cx="7414920" cy="18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168253"/>
                </a:solidFill>
                <a:latin typeface="Bahnschrift Light Condensed"/>
                <a:ea typeface="DejaVu Sans"/>
              </a:rPr>
              <a:t>Wystarczy zeszyt, notatnik, biała kartka papieru  i troszkę kreatywności.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Możesz też wykorzystać aplikację w telefonie.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44000" y="4896000"/>
            <a:ext cx="5039640" cy="174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Lista zadań to nic innego, jak wypisane w punktach zadania, które musisz wykonać w ciągu określonego przez Ciebie czasu. </a:t>
            </a:r>
            <a:r>
              <a:rPr lang="pl-PL" sz="1800" b="0" strike="noStrike" spc="-1">
                <a:solidFill>
                  <a:srgbClr val="224B12"/>
                </a:solidFill>
                <a:latin typeface="Bahnschrift Light Condensed"/>
                <a:ea typeface="DejaVu Sans"/>
              </a:rPr>
              <a:t>Wykreślanie wykonanych zadań przynosi wiele satysfakcji i poczucia dumy! Spróbuj!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504000" y="549720"/>
            <a:ext cx="7990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FFFFD7"/>
                </a:solidFill>
                <a:latin typeface="Arial"/>
                <a:ea typeface="DejaVu Sans"/>
              </a:rPr>
              <a:t>Jak stworzyć listę zadań?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127" name="Obraz 126"/>
          <p:cNvPicPr/>
          <p:nvPr/>
        </p:nvPicPr>
        <p:blipFill>
          <a:blip r:embed="rId2"/>
          <a:stretch/>
        </p:blipFill>
        <p:spPr>
          <a:xfrm>
            <a:off x="5147280" y="1453680"/>
            <a:ext cx="3887640" cy="5183640"/>
          </a:xfrm>
          <a:prstGeom prst="rect">
            <a:avLst/>
          </a:prstGeom>
          <a:ln>
            <a:noFill/>
          </a:ln>
        </p:spPr>
      </p:pic>
      <p:pic>
        <p:nvPicPr>
          <p:cNvPr id="128" name="Obraz 127"/>
          <p:cNvPicPr/>
          <p:nvPr/>
        </p:nvPicPr>
        <p:blipFill>
          <a:blip r:embed="rId3"/>
          <a:stretch/>
        </p:blipFill>
        <p:spPr>
          <a:xfrm>
            <a:off x="-83520" y="1428840"/>
            <a:ext cx="5327640" cy="335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816000" y="837720"/>
            <a:ext cx="5470920" cy="6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144000" y="2157840"/>
            <a:ext cx="4247640" cy="392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W swoim notatniku lub zeszycie narysuj dwie kolumny. W jednej zapisz zadania, które chcesz zrealizować. A w drugiej te, które faktycznie zrobiłeś.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127622"/>
                </a:solidFill>
                <a:latin typeface="Bahnschrift Light Condensed"/>
                <a:ea typeface="DejaVu Sans"/>
              </a:rPr>
              <a:t>Porównanie planu z rzeczywistością pokaże, czy efektywnie wykorzystujesz czas.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>
                <a:solidFill>
                  <a:srgbClr val="111111"/>
                </a:solidFill>
                <a:latin typeface="Bahnschrift Light Condensed"/>
                <a:ea typeface="DejaVu Sans"/>
              </a:rPr>
              <a:t>Rób to choć raz w tygodniu!</a:t>
            </a:r>
            <a:r>
              <a:rPr lang="pl-PL" sz="1800" b="1" strike="noStrike" spc="-1">
                <a:solidFill>
                  <a:srgbClr val="127622"/>
                </a:solidFill>
                <a:latin typeface="Bahnschrift Light Condensed"/>
                <a:ea typeface="DejaVu Sans"/>
              </a:rPr>
              <a:t> </a:t>
            </a: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graphicFrame>
        <p:nvGraphicFramePr>
          <p:cNvPr id="131" name="Table 3"/>
          <p:cNvGraphicFramePr/>
          <p:nvPr/>
        </p:nvGraphicFramePr>
        <p:xfrm>
          <a:off x="5418360" y="1481040"/>
          <a:ext cx="3741480" cy="5252040"/>
        </p:xfrm>
        <a:graphic>
          <a:graphicData uri="http://schemas.openxmlformats.org/drawingml/2006/table">
            <a:tbl>
              <a:tblPr/>
              <a:tblGrid>
                <a:gridCol w="187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Alef"/>
                        </a:rPr>
                        <a:t>W tym tygodniu 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Alef"/>
                        </a:rPr>
                        <a:t>zrobię...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Alef"/>
                        </a:rPr>
                        <a:t>W tym tygodniu 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Alef"/>
                        </a:rPr>
                        <a:t>udało mi się zrobić…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3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8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Alef"/>
                        </a:rPr>
                        <a:t>Czy jestem z siebie zadowolony/a    TAK        NIE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2" name="CustomShape 4"/>
          <p:cNvSpPr/>
          <p:nvPr/>
        </p:nvSpPr>
        <p:spPr>
          <a:xfrm>
            <a:off x="1152000" y="432000"/>
            <a:ext cx="4967640" cy="7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600" b="0" strike="noStrike" spc="-1">
                <a:solidFill>
                  <a:srgbClr val="FFFFD7"/>
                </a:solidFill>
                <a:latin typeface="Arial"/>
                <a:ea typeface="DejaVu Sans"/>
              </a:rPr>
              <a:t>Krok trzeci. Sprawdzaj się!</a:t>
            </a:r>
            <a:endParaRPr lang="pl-PL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Obraz 132"/>
          <p:cNvPicPr/>
          <p:nvPr/>
        </p:nvPicPr>
        <p:blipFill>
          <a:blip r:embed="rId2"/>
          <a:stretch/>
        </p:blipFill>
        <p:spPr>
          <a:xfrm>
            <a:off x="5183640" y="1512000"/>
            <a:ext cx="3887280" cy="533844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197640" y="1918080"/>
            <a:ext cx="4913280" cy="495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Bahnschrift Light Condensed"/>
                <a:ea typeface="DejaVu Sans"/>
              </a:rPr>
              <a:t>Możesz skorzystać z gotowego planu,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Bahnschrift Light Condensed"/>
                <a:ea typeface="DejaVu Sans"/>
              </a:rPr>
              <a:t>który przygotowali uczniowie naszej szkoły.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168253"/>
                </a:solidFill>
                <a:latin typeface="Bahnschrift Light Condensed"/>
                <a:ea typeface="DejaVu Sans"/>
              </a:rPr>
              <a:t>Wystarczy, że wpiszesz w wolne pola godziny,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168253"/>
                </a:solidFill>
                <a:latin typeface="Bahnschrift Light Condensed"/>
                <a:ea typeface="DejaVu Sans"/>
              </a:rPr>
              <a:t>które pasują do Twojego rozkładu dnia.</a:t>
            </a:r>
            <a:r>
              <a:rPr lang="pl-PL" sz="1800" b="0" strike="noStrike" spc="-1" dirty="0">
                <a:solidFill>
                  <a:srgbClr val="000000"/>
                </a:solidFill>
                <a:latin typeface="Bahnschrift Light Condensed"/>
                <a:ea typeface="DejaVu Sans"/>
              </a:rPr>
              <a:t>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Bahnschrift Light Condensed"/>
                <a:ea typeface="DejaVu Sans"/>
              </a:rPr>
              <a:t>Pamiętaj, aby zachować równowagę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Bahnschrift Light Condensed"/>
                <a:ea typeface="DejaVu Sans"/>
              </a:rPr>
              <a:t>pomiędzy nauką, czasem z rodziną,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Bahnschrift Light Condensed"/>
                <a:ea typeface="DejaVu Sans"/>
              </a:rPr>
              <a:t>odpoczynkiem.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1E6A39"/>
                </a:solidFill>
                <a:latin typeface="Bahnschrift Light Condensed"/>
                <a:ea typeface="DejaVu Sans"/>
              </a:rPr>
              <a:t>Niezwykle ważne są zasady higieny pracy.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Bahnschrift Light Condensed"/>
                <a:ea typeface="DejaVu Sans"/>
              </a:rPr>
              <a:t>Dołącz do akcji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Bahnschrift Light Condensed"/>
                <a:ea typeface="DejaVu Sans"/>
              </a:rPr>
              <a:t>   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Bahnschrift Light Condensed"/>
                <a:ea typeface="DejaVu Sans"/>
              </a:rPr>
              <a:t>                 </a:t>
            </a:r>
            <a:r>
              <a:rPr lang="pl-PL" sz="1800" b="1" strike="noStrike" spc="-1" dirty="0">
                <a:solidFill>
                  <a:srgbClr val="FF0000"/>
                </a:solidFill>
                <a:latin typeface="Bahnschrift Light Condensed"/>
                <a:ea typeface="DejaVu Sans"/>
              </a:rPr>
              <a:t>WYZWANIE NA PLANOWANIE!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504000" y="432000"/>
            <a:ext cx="662364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FFFFD7"/>
                </a:solidFill>
                <a:latin typeface="Arial"/>
                <a:ea typeface="DejaVu Sans"/>
              </a:rPr>
              <a:t>Podejmij WYZWANIE NA PLANOWANIE!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39B56-3D10-4051-896F-BD905EC3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" dirty="0">
                <a:solidFill>
                  <a:schemeClr val="bg1"/>
                </a:solidFill>
              </a:rPr>
              <a:t>Bibliografia: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C758A671-28D2-4264-A467-D3B976C844BA}"/>
              </a:ext>
            </a:extLst>
          </p:cNvPr>
          <p:cNvSpPr txBox="1">
            <a:spLocks noGrp="1"/>
          </p:cNvSpPr>
          <p:nvPr>
            <p:ph type="subTitle"/>
          </p:nvPr>
        </p:nvSpPr>
        <p:spPr>
          <a:xfrm>
            <a:off x="719191" y="2431551"/>
            <a:ext cx="7967249" cy="361307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pl-PL" sz="2400" u="sng" dirty="0">
                <a:latin typeface="Abadi" panose="020F0502020204030204" pitchFamily="34" charset="0"/>
                <a:cs typeface="Abad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Myślę pozytywnie 2020 - Profilaktyka zdrowia psychicznego (myslepozytywnie.pl)</a:t>
            </a:r>
            <a:endParaRPr lang="pl" sz="2400" u="sng" dirty="0">
              <a:latin typeface="Abadi" panose="020F0502020204030204" pitchFamily="34" charset="0"/>
              <a:cs typeface="Abad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400" u="sng" dirty="0">
                <a:latin typeface="Abadi" panose="020F0502020204030204" pitchFamily="34" charset="0"/>
                <a:cs typeface="Abad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a_nauka_w_domu_PDF.pdf (librus.pl)</a:t>
            </a:r>
            <a:endParaRPr lang="pl" sz="2400" u="sng" dirty="0">
              <a:latin typeface="Abadi" panose="020F0502020204030204" pitchFamily="34" charset="0"/>
              <a:cs typeface="Abad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" sz="2400" u="sng" dirty="0">
                <a:latin typeface="Abadi" panose="020F0502020204030204" pitchFamily="34" charset="0"/>
                <a:cs typeface="Abadi" panose="020F0502020204030204" pitchFamily="34" charset="0"/>
              </a:rPr>
              <a:t>Prezentacja programu PowerPoint (paniodbiologii.</a:t>
            </a:r>
            <a:r>
              <a:rPr lang="pl" sz="2400" u="sng">
                <a:latin typeface="Abadi" panose="020F0502020204030204" pitchFamily="34" charset="0"/>
                <a:cs typeface="Abadi" panose="020F0502020204030204" pitchFamily="34" charset="0"/>
              </a:rPr>
              <a:t>pl)</a:t>
            </a:r>
            <a:endParaRPr lang="pl" sz="2400" u="sng" dirty="0">
              <a:latin typeface="Abadi" panose="020F0502020204030204" pitchFamily="34" charset="0"/>
              <a:cs typeface="Abad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400" u="sng" dirty="0">
                <a:latin typeface="Abadi" panose="020F0502020204030204" pitchFamily="34" charset="0"/>
                <a:cs typeface="Abad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 zaplanować naukę? (edukacja.org)</a:t>
            </a:r>
            <a:endParaRPr lang="pl" sz="2400" u="sng" dirty="0">
              <a:latin typeface="Abadi" panose="020F0502020204030204" pitchFamily="34" charset="0"/>
              <a:cs typeface="Abad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400" u="sng" dirty="0">
                <a:latin typeface="Abadi" panose="020F0502020204030204" pitchFamily="34" charset="0"/>
                <a:cs typeface="Abad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EDUNEWS.PL - portal o nowoczesnej edukacji - Osiem </a:t>
            </a:r>
            <a:r>
              <a:rPr lang="pl-PL" sz="2400" u="sng" dirty="0">
                <a:latin typeface="Abadi" panose="020B0604020104020204" pitchFamily="34" charset="0"/>
                <a:cs typeface="Abad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umiejętności potrzebnych uczniom w nauce na odległość</a:t>
            </a:r>
            <a:endParaRPr lang="pl" sz="2400" u="sng" dirty="0">
              <a:latin typeface="Abadi" panose="020B0604020104020204" pitchFamily="34" charset="0"/>
              <a:cs typeface="Abadi" panose="020F0502020204030204" pitchFamily="34" charset="0"/>
            </a:endParaRPr>
          </a:p>
          <a:p>
            <a:endParaRPr lang="pl-PL" sz="2400" u="sng" dirty="0">
              <a:latin typeface="Abadi" panose="020F0502020204030204" pitchFamily="34" charset="0"/>
              <a:cs typeface="Abad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2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95640" y="476640"/>
            <a:ext cx="5795280" cy="84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CAF2FC"/>
                </a:solidFill>
                <a:latin typeface="Corbel"/>
                <a:ea typeface="DejaVu Sans"/>
              </a:rPr>
              <a:t>Dlaczego zarządzanie czasem </a:t>
            </a:r>
            <a:endParaRPr lang="pl-PL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600" b="1" strike="noStrike" spc="-1">
                <a:solidFill>
                  <a:srgbClr val="CAF2FC"/>
                </a:solidFill>
                <a:latin typeface="Corbel"/>
                <a:ea typeface="DejaVu Sans"/>
              </a:rPr>
              <a:t>jest ważne?</a:t>
            </a:r>
            <a:endParaRPr lang="pl-PL" sz="26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0" y="1628640"/>
            <a:ext cx="4785480" cy="24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91440" rIns="90000" bIns="45000">
            <a:noAutofit/>
          </a:bodyPr>
          <a:lstStyle/>
          <a:p>
            <a:pPr marL="438840" indent="-317520">
              <a:lnSpc>
                <a:spcPct val="100000"/>
              </a:lnSpc>
              <a:buClr>
                <a:srgbClr val="D2EDF4"/>
              </a:buClr>
              <a:buSzPct val="80000"/>
              <a:buFont typeface="Wingdings 2" charset="2"/>
              <a:buChar char=""/>
            </a:pPr>
            <a:r>
              <a:rPr lang="pl-PL" sz="20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W trakcie trwania nauczania zdalnego wymaga się od nas wysokiej samodyscypliny i samodzielności. </a:t>
            </a:r>
            <a:endParaRPr lang="pl-PL" sz="2000" b="0" strike="noStrike" spc="-1">
              <a:latin typeface="Arial"/>
            </a:endParaRPr>
          </a:p>
          <a:p>
            <a:pPr marL="438840" indent="-317520">
              <a:lnSpc>
                <a:spcPct val="100000"/>
              </a:lnSpc>
              <a:buClr>
                <a:srgbClr val="D2EDF4"/>
              </a:buClr>
              <a:buSzPct val="80000"/>
              <a:buFont typeface="Wingdings 2" charset="2"/>
              <a:buChar char=""/>
            </a:pPr>
            <a:r>
              <a:rPr lang="pl-PL" sz="20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Musimy pilnować kalendarza w teamsie, terminowo odsyłać mnóstwo zadań, pamiętać o kartkówkach i sprawdzianach.   </a:t>
            </a:r>
            <a:endParaRPr lang="pl-PL" sz="2000" b="0" strike="noStrike" spc="-1">
              <a:latin typeface="Arial"/>
            </a:endParaRPr>
          </a:p>
          <a:p>
            <a:pPr marL="438840" indent="-317520">
              <a:lnSpc>
                <a:spcPct val="100000"/>
              </a:lnSpc>
              <a:buClr>
                <a:srgbClr val="D2EDF4"/>
              </a:buClr>
              <a:buSzPct val="80000"/>
              <a:buFont typeface="Wingdings 2" charset="2"/>
              <a:buChar char=""/>
            </a:pPr>
            <a:r>
              <a:rPr lang="pl-PL" sz="20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Utrzymanie stałego poziomu efektywności robi się coraz większym wyzwaniem.</a:t>
            </a:r>
            <a:endParaRPr lang="pl-PL" sz="2000" b="0" strike="noStrike" spc="-1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216000" y="5688000"/>
            <a:ext cx="770220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3200" b="0" strike="noStrike" spc="-1">
                <a:solidFill>
                  <a:srgbClr val="000000"/>
                </a:solidFill>
                <a:latin typeface="Alef"/>
                <a:ea typeface="DejaVu Sans"/>
              </a:rPr>
              <a:t>A czy ty umiesz zaplanować swój dzień</a:t>
            </a:r>
            <a:r>
              <a:rPr lang="pl-PL" sz="3200" b="0" strike="noStrike" spc="-1">
                <a:solidFill>
                  <a:srgbClr val="000000"/>
                </a:solidFill>
                <a:latin typeface="Freestyle Script"/>
                <a:ea typeface="DejaVu Sans"/>
              </a:rPr>
              <a:t> ?</a:t>
            </a:r>
            <a:endParaRPr lang="pl-PL" sz="3200" b="0" strike="noStrike" spc="-1">
              <a:latin typeface="Arial"/>
            </a:endParaRPr>
          </a:p>
        </p:txBody>
      </p:sp>
      <p:pic>
        <p:nvPicPr>
          <p:cNvPr id="89" name="Picture 8" descr="dziewczyna z plecakiem - whatgirlslike.pl"/>
          <p:cNvPicPr/>
          <p:nvPr/>
        </p:nvPicPr>
        <p:blipFill>
          <a:blip r:embed="rId2"/>
          <a:stretch/>
        </p:blipFill>
        <p:spPr>
          <a:xfrm>
            <a:off x="4825080" y="2305080"/>
            <a:ext cx="4317840" cy="287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72000" y="216000"/>
            <a:ext cx="8925840" cy="107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91440" rIns="90000" bIns="45000">
            <a:noAutofit/>
          </a:bodyPr>
          <a:lstStyle/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600" b="0" strike="noStrike" spc="-1">
                <a:solidFill>
                  <a:srgbClr val="FFFFD7"/>
                </a:solidFill>
                <a:latin typeface="Corbel"/>
                <a:ea typeface="DejaVu Sans"/>
              </a:rPr>
              <a:t>Każdego dnia mamy przed sobą wiele wyzwań i obowiązków</a:t>
            </a:r>
            <a:endParaRPr lang="pl-PL" sz="2600" b="0" strike="noStrike" spc="-1">
              <a:latin typeface="Arial"/>
            </a:endParaRPr>
          </a:p>
        </p:txBody>
      </p:sp>
      <p:pic>
        <p:nvPicPr>
          <p:cNvPr id="91" name="Obraz 90"/>
          <p:cNvPicPr/>
          <p:nvPr/>
        </p:nvPicPr>
        <p:blipFill>
          <a:blip r:embed="rId2"/>
          <a:stretch/>
        </p:blipFill>
        <p:spPr>
          <a:xfrm>
            <a:off x="216000" y="1672200"/>
            <a:ext cx="3741840" cy="2489760"/>
          </a:xfrm>
          <a:prstGeom prst="rect">
            <a:avLst/>
          </a:prstGeom>
          <a:ln>
            <a:noFill/>
          </a:ln>
        </p:spPr>
      </p:pic>
      <p:pic>
        <p:nvPicPr>
          <p:cNvPr id="92" name="Obraz 91"/>
          <p:cNvPicPr/>
          <p:nvPr/>
        </p:nvPicPr>
        <p:blipFill>
          <a:blip r:embed="rId3"/>
          <a:stretch/>
        </p:blipFill>
        <p:spPr>
          <a:xfrm>
            <a:off x="4824000" y="1706040"/>
            <a:ext cx="3738240" cy="2395800"/>
          </a:xfrm>
          <a:prstGeom prst="rect">
            <a:avLst/>
          </a:prstGeom>
          <a:ln>
            <a:noFill/>
          </a:ln>
        </p:spPr>
      </p:pic>
      <p:pic>
        <p:nvPicPr>
          <p:cNvPr id="93" name="Obraz 92"/>
          <p:cNvPicPr/>
          <p:nvPr/>
        </p:nvPicPr>
        <p:blipFill>
          <a:blip r:embed="rId4"/>
          <a:stretch/>
        </p:blipFill>
        <p:spPr>
          <a:xfrm>
            <a:off x="216000" y="4352760"/>
            <a:ext cx="3309840" cy="2197080"/>
          </a:xfrm>
          <a:prstGeom prst="rect">
            <a:avLst/>
          </a:prstGeom>
          <a:ln>
            <a:noFill/>
          </a:ln>
        </p:spPr>
      </p:pic>
      <p:pic>
        <p:nvPicPr>
          <p:cNvPr id="94" name="Obraz 93"/>
          <p:cNvPicPr/>
          <p:nvPr/>
        </p:nvPicPr>
        <p:blipFill>
          <a:blip r:embed="rId5"/>
          <a:stretch/>
        </p:blipFill>
        <p:spPr>
          <a:xfrm>
            <a:off x="4968000" y="4392000"/>
            <a:ext cx="3239280" cy="215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76000" y="476640"/>
            <a:ext cx="7342920" cy="45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600" b="0" strike="noStrike" spc="-1">
                <a:solidFill>
                  <a:srgbClr val="FFFFD7"/>
                </a:solidFill>
                <a:latin typeface="Arial"/>
                <a:ea typeface="DejaVu Sans"/>
              </a:rPr>
              <a:t>I jeszcze</a:t>
            </a:r>
            <a:r>
              <a:rPr lang="pl-PL" sz="1800" b="0" strike="noStrike" spc="-1">
                <a:solidFill>
                  <a:srgbClr val="FFFFD7"/>
                </a:solidFill>
                <a:latin typeface="Arial"/>
                <a:ea typeface="DejaVu Sans"/>
              </a:rPr>
              <a:t> ...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96" name="Obraz 95"/>
          <p:cNvPicPr/>
          <p:nvPr/>
        </p:nvPicPr>
        <p:blipFill>
          <a:blip r:embed="rId2"/>
          <a:stretch/>
        </p:blipFill>
        <p:spPr>
          <a:xfrm>
            <a:off x="109800" y="1512000"/>
            <a:ext cx="3561120" cy="2374920"/>
          </a:xfrm>
          <a:prstGeom prst="rect">
            <a:avLst/>
          </a:prstGeom>
          <a:ln>
            <a:noFill/>
          </a:ln>
        </p:spPr>
      </p:pic>
      <p:pic>
        <p:nvPicPr>
          <p:cNvPr id="97" name="Obraz 96"/>
          <p:cNvPicPr/>
          <p:nvPr/>
        </p:nvPicPr>
        <p:blipFill>
          <a:blip r:embed="rId3"/>
          <a:stretch/>
        </p:blipFill>
        <p:spPr>
          <a:xfrm>
            <a:off x="4752000" y="1512000"/>
            <a:ext cx="3670920" cy="2448000"/>
          </a:xfrm>
          <a:prstGeom prst="rect">
            <a:avLst/>
          </a:prstGeom>
          <a:ln>
            <a:noFill/>
          </a:ln>
        </p:spPr>
      </p:pic>
      <p:pic>
        <p:nvPicPr>
          <p:cNvPr id="98" name="Obraz 97"/>
          <p:cNvPicPr/>
          <p:nvPr/>
        </p:nvPicPr>
        <p:blipFill>
          <a:blip r:embed="rId4"/>
          <a:stretch/>
        </p:blipFill>
        <p:spPr>
          <a:xfrm>
            <a:off x="216000" y="4176000"/>
            <a:ext cx="3459600" cy="2302920"/>
          </a:xfrm>
          <a:prstGeom prst="rect">
            <a:avLst/>
          </a:prstGeom>
          <a:ln>
            <a:noFill/>
          </a:ln>
        </p:spPr>
      </p:pic>
      <p:pic>
        <p:nvPicPr>
          <p:cNvPr id="99" name="Obraz 98"/>
          <p:cNvPicPr/>
          <p:nvPr/>
        </p:nvPicPr>
        <p:blipFill>
          <a:blip r:embed="rId5"/>
          <a:stretch/>
        </p:blipFill>
        <p:spPr>
          <a:xfrm>
            <a:off x="3912480" y="4176000"/>
            <a:ext cx="4870440" cy="244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200" y="155520"/>
            <a:ext cx="8227080" cy="125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FFFFD7"/>
                </a:solidFill>
                <a:latin typeface="Corbel"/>
                <a:ea typeface="DejaVu Sans"/>
              </a:rPr>
              <a:t>Sygnały, że mamy źle zorganizowany czas: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144000" y="1728000"/>
            <a:ext cx="5181840" cy="425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zaległe prace domowe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niewystarczające przygotowanie na kartkówkach i sprawdzianach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uczucie pogubienia, frustracja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niechęć  wobec szkoły 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bałagan w pokoju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</p:txBody>
      </p:sp>
      <p:pic>
        <p:nvPicPr>
          <p:cNvPr id="102" name="Obraz 101"/>
          <p:cNvPicPr/>
          <p:nvPr/>
        </p:nvPicPr>
        <p:blipFill>
          <a:blip r:embed="rId2"/>
          <a:stretch/>
        </p:blipFill>
        <p:spPr>
          <a:xfrm>
            <a:off x="3024000" y="3744000"/>
            <a:ext cx="5778360" cy="266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79640" y="1800000"/>
            <a:ext cx="2554200" cy="804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Dobre zarządzanie czasem pomaga ….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Wykonywać swoje obowiązki na czas (prace domowe, przygotowanie do klasówek itp.)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Dobre zarządzanie czasem pomaga ….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Planować każdy dzień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104" name="Picture 8" descr="Nie)Obowiązki - Czego jako opiekunka robić nie muszę?"/>
          <p:cNvPicPr/>
          <p:nvPr/>
        </p:nvPicPr>
        <p:blipFill>
          <a:blip r:embed="rId2"/>
          <a:stretch/>
        </p:blipFill>
        <p:spPr>
          <a:xfrm>
            <a:off x="2778120" y="4392000"/>
            <a:ext cx="3490200" cy="248796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360000" y="360000"/>
            <a:ext cx="777384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200" b="0" strike="noStrike" spc="-1">
                <a:solidFill>
                  <a:srgbClr val="FFFFD7"/>
                </a:solidFill>
                <a:latin typeface="Arial"/>
                <a:ea typeface="DejaVu Sans"/>
              </a:rPr>
              <a:t>Dobre zarządzanie czasem -  w czym pomoże</a:t>
            </a:r>
            <a:endParaRPr lang="pl-PL" sz="2200" b="0" strike="noStrike" spc="-1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6264000" y="1760760"/>
            <a:ext cx="2554200" cy="85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>
                <a:solidFill>
                  <a:srgbClr val="000000"/>
                </a:solidFill>
                <a:latin typeface="Bahnschrift Light SemiCondensed"/>
                <a:ea typeface="DejaVu Sans"/>
              </a:rPr>
              <a:t>Dobre zarządzanie czasem pomaga ….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SemiCondensed"/>
                <a:ea typeface="DejaVu Sans"/>
              </a:rPr>
              <a:t>Planować konkretne zadania do wykonania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SemiCondensed"/>
                <a:ea typeface="DejaVu Sans"/>
              </a:rPr>
              <a:t>I wybierać te najważniejsze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>
                <a:solidFill>
                  <a:srgbClr val="000000"/>
                </a:solidFill>
                <a:latin typeface="Bahnschrift Light SemiCondensed"/>
                <a:ea typeface="DejaVu Sans"/>
              </a:rPr>
              <a:t>Dobre zarządzanie czasem pomaga ….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SemiCondensed"/>
                <a:ea typeface="DejaVu Sans"/>
              </a:rPr>
              <a:t>Przewidywać ile zajmie Ci zrobienie czegoś, np. posprzątanie pokoju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107" name="Obraz 106"/>
          <p:cNvPicPr/>
          <p:nvPr/>
        </p:nvPicPr>
        <p:blipFill>
          <a:blip r:embed="rId3"/>
          <a:stretch/>
        </p:blipFill>
        <p:spPr>
          <a:xfrm>
            <a:off x="2808000" y="1944000"/>
            <a:ext cx="3237840" cy="215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274680"/>
            <a:ext cx="8227080" cy="70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45720" bIns="45000" anchor="ctr">
            <a:normAutofit fontScale="38000"/>
          </a:bodyPr>
          <a:lstStyle/>
          <a:p>
            <a:pPr>
              <a:lnSpc>
                <a:spcPct val="100000"/>
              </a:lnSpc>
            </a:pPr>
            <a:r>
              <a:rPr lang="pl-PL" sz="4500" b="1" strike="noStrike" spc="-1">
                <a:solidFill>
                  <a:srgbClr val="CAF2FC"/>
                </a:solidFill>
                <a:latin typeface="Corbel"/>
                <a:ea typeface="DejaVu Sans"/>
              </a:rPr>
              <a:t>Podejmij </a:t>
            </a:r>
            <a:endParaRPr lang="pl-PL" sz="45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4500" b="1" strike="noStrike" spc="-1">
                <a:solidFill>
                  <a:srgbClr val="CAF2FC"/>
                </a:solidFill>
                <a:latin typeface="Corbel"/>
                <a:ea typeface="DejaVu Sans"/>
              </a:rPr>
              <a:t>WYZWANIE NA PLANOWANIE!</a:t>
            </a:r>
            <a:endParaRPr lang="pl-PL" sz="4500" b="0" strike="noStrike" spc="-1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-107280" y="1368000"/>
            <a:ext cx="5001480" cy="551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720" tIns="91440" rIns="90000" bIns="45000">
            <a:norm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438840" indent="-317520">
              <a:lnSpc>
                <a:spcPct val="100000"/>
              </a:lnSpc>
              <a:buClr>
                <a:srgbClr val="D2EDF4"/>
              </a:buClr>
              <a:buSzPct val="80000"/>
              <a:buFont typeface="Wingdings 2" charset="2"/>
              <a:buChar char=""/>
            </a:pPr>
            <a:r>
              <a:rPr lang="pl-PL" sz="20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Masz problem z realizacją projektów? Ciężko Ci się zabrać do pracy? Wiesz, że chcesz coś zrobić, chcesz się czegoś nauczyć, ale nie przychodzi Ci to z łatwością? </a:t>
            </a:r>
            <a:endParaRPr lang="pl-PL" sz="2000" b="0" strike="noStrike" spc="-1">
              <a:latin typeface="Arial"/>
            </a:endParaRPr>
          </a:p>
          <a:p>
            <a:pPr marL="438840" indent="-317520">
              <a:lnSpc>
                <a:spcPct val="100000"/>
              </a:lnSpc>
              <a:buClr>
                <a:srgbClr val="D2EDF4"/>
              </a:buClr>
              <a:buSzPct val="80000"/>
              <a:buFont typeface="Wingdings 2" charset="2"/>
              <a:buChar char=""/>
            </a:pPr>
            <a:r>
              <a:rPr lang="pl-PL" sz="2000" b="0" strike="noStrike" spc="-1">
                <a:solidFill>
                  <a:srgbClr val="168253"/>
                </a:solidFill>
                <a:latin typeface="Bahnschrift Light Condensed"/>
                <a:ea typeface="DejaVu Sans"/>
              </a:rPr>
              <a:t>Marzysz o tym, żeby prace domowe zawsze oddawać na czas.</a:t>
            </a:r>
            <a:endParaRPr lang="pl-PL" sz="2000" b="0" strike="noStrike" spc="-1">
              <a:latin typeface="Arial"/>
            </a:endParaRPr>
          </a:p>
          <a:p>
            <a:pPr marL="438840" indent="-317520">
              <a:lnSpc>
                <a:spcPct val="100000"/>
              </a:lnSpc>
              <a:buClr>
                <a:srgbClr val="D2EDF4"/>
              </a:buClr>
              <a:buSzPct val="80000"/>
              <a:buFont typeface="Wingdings 2" charset="2"/>
              <a:buChar char=""/>
            </a:pPr>
            <a:r>
              <a:rPr lang="pl-PL" sz="20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Chcesz mieć czas na rzeczy, które lubisz robić.</a:t>
            </a:r>
            <a:endParaRPr lang="pl-PL" sz="2000" b="0" strike="noStrike" spc="-1">
              <a:latin typeface="Arial"/>
            </a:endParaRPr>
          </a:p>
          <a:p>
            <a:pPr marL="438840" indent="-317520">
              <a:lnSpc>
                <a:spcPct val="100000"/>
              </a:lnSpc>
              <a:buClr>
                <a:srgbClr val="D2EDF4"/>
              </a:buClr>
              <a:buSzPct val="80000"/>
              <a:buFont typeface="Wingdings 2" charset="2"/>
              <a:buChar char=""/>
            </a:pPr>
            <a:r>
              <a:rPr lang="pl-PL" sz="2000" b="0" strike="noStrike" spc="-1">
                <a:solidFill>
                  <a:srgbClr val="168253"/>
                </a:solidFill>
                <a:latin typeface="Bahnschrift Light Condensed"/>
                <a:ea typeface="DejaVu Sans"/>
              </a:rPr>
              <a:t>Nie lubisz tego uczucia przygnębienia i przytłoczenia nadmiarem obowiązków.</a:t>
            </a:r>
            <a:r>
              <a:rPr lang="pl-PL" sz="20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 </a:t>
            </a:r>
            <a:endParaRPr lang="pl-PL" sz="2000" b="0" strike="noStrike" spc="-1">
              <a:latin typeface="Arial"/>
            </a:endParaRPr>
          </a:p>
        </p:txBody>
      </p:sp>
      <p:pic>
        <p:nvPicPr>
          <p:cNvPr id="110" name="Picture 4" descr="Planowanie zadań – jak właściwie zorganizować dzień pracy? inEwi"/>
          <p:cNvPicPr/>
          <p:nvPr/>
        </p:nvPicPr>
        <p:blipFill>
          <a:blip r:embed="rId2"/>
          <a:stretch/>
        </p:blipFill>
        <p:spPr>
          <a:xfrm>
            <a:off x="5006160" y="1910880"/>
            <a:ext cx="4065480" cy="291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935999" y="342472"/>
            <a:ext cx="5536720" cy="9931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" sz="2600" b="0" strike="noStrike" spc="-1" dirty="0">
                <a:solidFill>
                  <a:srgbClr val="FFFFD7"/>
                </a:solidFill>
                <a:latin typeface="Arial"/>
                <a:ea typeface="DejaVu Sans"/>
              </a:rPr>
              <a:t>Pokochaj planowanie !</a:t>
            </a:r>
            <a:endParaRPr lang="pl-PL" sz="2600" b="0" strike="noStrike" spc="-1" dirty="0"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288000" y="2077920"/>
            <a:ext cx="3924404" cy="28964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pl-PL" sz="2400" b="0" strike="noStrike" spc="-1" dirty="0">
                <a:latin typeface="Arial"/>
              </a:rPr>
              <a:t>Proponujemy, abyś dołączył do naszej akcji </a:t>
            </a:r>
            <a:endParaRPr lang="pl" sz="2400" b="0" strike="noStrike" spc="-1" dirty="0">
              <a:latin typeface="Arial"/>
            </a:endParaRPr>
          </a:p>
          <a:p>
            <a:r>
              <a:rPr lang="pl" sz="2400" b="1" strike="noStrike" spc="-1">
                <a:solidFill>
                  <a:srgbClr val="1E6A39"/>
                </a:solidFill>
                <a:latin typeface="Arial"/>
              </a:rPr>
              <a:t>Wyzwanie na planowanie</a:t>
            </a:r>
            <a:r>
              <a:rPr lang="pl-PL" sz="2400" b="1" strike="noStrike" spc="-1">
                <a:solidFill>
                  <a:srgbClr val="1E6A39"/>
                </a:solidFill>
                <a:latin typeface="Arial"/>
              </a:rPr>
              <a:t>!</a:t>
            </a:r>
            <a:endParaRPr lang="pl-PL" sz="2400" b="0" strike="noStrike" spc="-1" dirty="0">
              <a:latin typeface="Arial"/>
            </a:endParaRPr>
          </a:p>
          <a:p>
            <a:endParaRPr lang="pl" sz="2400" b="0" strike="noStrike" spc="-1" dirty="0">
              <a:latin typeface="Arial"/>
            </a:endParaRPr>
          </a:p>
          <a:p>
            <a:r>
              <a:rPr lang="pl-PL" sz="2400" b="0" strike="noStrike" spc="-1" dirty="0">
                <a:latin typeface="Arial"/>
              </a:rPr>
              <a:t>W kilku krokach pokażemy Ci jak zorganizować czas.  </a:t>
            </a:r>
          </a:p>
          <a:p>
            <a:endParaRPr lang="pl-PL" sz="1800" b="0" strike="noStrike" spc="-1" dirty="0">
              <a:latin typeface="Arial"/>
            </a:endParaRPr>
          </a:p>
          <a:p>
            <a:endParaRPr lang="pl-PL" sz="1800" b="0" strike="noStrike" spc="-1" dirty="0">
              <a:latin typeface="Arial"/>
            </a:endParaRPr>
          </a:p>
          <a:p>
            <a:endParaRPr lang="pl-PL" sz="1800" b="0" strike="noStrike" spc="-1" dirty="0">
              <a:latin typeface="Arial"/>
            </a:endParaRPr>
          </a:p>
          <a:p>
            <a:endParaRPr lang="pl-PL" sz="1800" b="0" strike="noStrike" spc="-1" dirty="0">
              <a:latin typeface="Arial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91302C7-57BF-4E4F-9EA5-A18AA4967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600" y="1624046"/>
            <a:ext cx="4891482" cy="48914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432000" y="432000"/>
            <a:ext cx="827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FFFFD7"/>
                </a:solidFill>
                <a:latin typeface="Arial"/>
                <a:ea typeface="DejaVu Sans"/>
              </a:rPr>
              <a:t>KROK PIERWSZY – REFLEKSJA NAD MOIM DNIEM </a:t>
            </a:r>
            <a:endParaRPr lang="pl-PL" sz="2400" b="0" strike="noStrike" spc="-1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492480" y="1800000"/>
            <a:ext cx="8001720" cy="228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Wypisz wszystkie rzeczy, które robisz w czasie przeciętnego dnia. Na pewno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rano wstajesz, jesz śniadanie, myjesz zęby, uczysz się w szkole… Może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oglądasz telewizję? Może czytasz książkę? Idziesz na trening? Pomyśl o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wszystkich swoich obowiązkach, pasjach i przyjemnościach. Spróbuj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Bahnschrift Light Condensed"/>
                <a:ea typeface="DejaVu Sans"/>
              </a:rPr>
              <a:t>policzyć, ile czasu zajmuje Ci każda czynność. </a:t>
            </a:r>
            <a:r>
              <a:rPr lang="pl-PL" sz="1800" b="1" strike="noStrike" spc="-1">
                <a:solidFill>
                  <a:srgbClr val="069A2E"/>
                </a:solidFill>
                <a:latin typeface="Bahnschrift Light Condensed"/>
                <a:ea typeface="DejaVu Sans"/>
              </a:rPr>
              <a:t>Następnie zaznacz te, które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>
                <a:solidFill>
                  <a:srgbClr val="069A2E"/>
                </a:solidFill>
                <a:latin typeface="Bahnschrift Light Condensed"/>
                <a:ea typeface="DejaVu Sans"/>
              </a:rPr>
              <a:t>najbardziej lubisz wykonywać </a:t>
            </a:r>
            <a:r>
              <a:rPr lang="pl-PL" sz="1800" b="0" strike="noStrike" spc="-1">
                <a:solidFill>
                  <a:srgbClr val="069A2E"/>
                </a:solidFill>
                <a:latin typeface="Bahnschrift Light Condensed"/>
                <a:ea typeface="DejaVu Sans"/>
              </a:rPr>
              <a:t>oraz te, </a:t>
            </a:r>
            <a:r>
              <a:rPr lang="pl-PL" sz="1800" b="1" strike="noStrike" spc="-1">
                <a:solidFill>
                  <a:srgbClr val="3465A4"/>
                </a:solidFill>
                <a:latin typeface="Bahnschrift Light Condensed"/>
                <a:ea typeface="DejaVu Sans"/>
              </a:rPr>
              <a:t>które lubisz wykonywać najmniej.</a:t>
            </a:r>
            <a:r>
              <a:rPr lang="pl-PL" sz="1800" b="0" strike="noStrike" spc="-1">
                <a:solidFill>
                  <a:srgbClr val="3465A4"/>
                </a:solidFill>
                <a:latin typeface="Bahnschrift Light Condensed"/>
                <a:ea typeface="DejaVu Sans"/>
              </a:rPr>
              <a:t>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3465A4"/>
                </a:solidFill>
                <a:latin typeface="Bahnschrift Light Condensed"/>
                <a:ea typeface="DejaVu Sans"/>
              </a:rPr>
              <a:t>Wybierz 3 takie i 3 takie. Ile razem zajmują Ci w ciągu dnia? </a:t>
            </a:r>
            <a:r>
              <a:rPr lang="pl-PL" sz="1800" b="0" strike="noStrike" spc="-1">
                <a:solidFill>
                  <a:srgbClr val="C9211E"/>
                </a:solidFill>
                <a:latin typeface="Bahnschrift Light Condensed"/>
                <a:ea typeface="DejaVu Sans"/>
              </a:rPr>
              <a:t>Czy poświęcasz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C9211E"/>
                </a:solidFill>
                <a:latin typeface="Bahnschrift Light Condensed"/>
                <a:ea typeface="DejaVu Sans"/>
              </a:rPr>
              <a:t>więcej czasu na to, co lubisz, czy na to czego nie lubisz?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576000" y="4176000"/>
            <a:ext cx="3022200" cy="172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Zajęcia, które lubię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Zajmują mi w ciągu dnia: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…………………………..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4968000" y="4205880"/>
            <a:ext cx="3166200" cy="162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Zajęcia, które lubię najmniej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Zajmują mi w ciągu dnia: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…………………………..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60000" y="5869800"/>
            <a:ext cx="7858440" cy="111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Moja refleksja   ……………………………………………………………………………………………………………………………………………………………………………….                                                                                               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D2EDF4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D2EDF4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262</TotalTime>
  <Words>409</Words>
  <Application>Microsoft Office PowerPoint</Application>
  <PresentationFormat>Pokaz na ekranie (4:3)</PresentationFormat>
  <Paragraphs>40</Paragraphs>
  <Slides>14</Slides>
  <Notes>0</Notes>
  <HiddenSlides>0</HiddenSlide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Bibliografia: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>pc</dc:creator>
  <dc:description/>
  <cp:lastModifiedBy>Malgorzata Dawidowska</cp:lastModifiedBy>
  <cp:revision>28</cp:revision>
  <dcterms:created xsi:type="dcterms:W3CDTF">2021-03-05T18:08:51Z</dcterms:created>
  <dcterms:modified xsi:type="dcterms:W3CDTF">2021-03-28T22:47:49Z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