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sldIdLst>
    <p:sldId id="256" r:id="rId2"/>
    <p:sldId id="298" r:id="rId3"/>
    <p:sldId id="258" r:id="rId4"/>
    <p:sldId id="306" r:id="rId5"/>
    <p:sldId id="257" r:id="rId6"/>
    <p:sldId id="311" r:id="rId7"/>
    <p:sldId id="295" r:id="rId8"/>
    <p:sldId id="304" r:id="rId9"/>
    <p:sldId id="301" r:id="rId10"/>
    <p:sldId id="299" r:id="rId11"/>
    <p:sldId id="302" r:id="rId12"/>
    <p:sldId id="303" r:id="rId13"/>
    <p:sldId id="300" r:id="rId14"/>
    <p:sldId id="308" r:id="rId15"/>
    <p:sldId id="309" r:id="rId16"/>
    <p:sldId id="314" r:id="rId17"/>
    <p:sldId id="313" r:id="rId18"/>
    <p:sldId id="315" r:id="rId19"/>
    <p:sldId id="316" r:id="rId20"/>
    <p:sldId id="320" r:id="rId21"/>
    <p:sldId id="318" r:id="rId22"/>
    <p:sldId id="319" r:id="rId23"/>
    <p:sldId id="317" r:id="rId24"/>
    <p:sldId id="321" r:id="rId25"/>
    <p:sldId id="322" r:id="rId26"/>
    <p:sldId id="325" r:id="rId27"/>
    <p:sldId id="326" r:id="rId28"/>
    <p:sldId id="324" r:id="rId29"/>
    <p:sldId id="327" r:id="rId30"/>
    <p:sldId id="323" r:id="rId31"/>
  </p:sldIdLst>
  <p:sldSz cx="9144000" cy="5143500" type="screen16x9"/>
  <p:notesSz cx="6858000" cy="9144000"/>
  <p:embeddedFontLst>
    <p:embeddedFont>
      <p:font typeface="Playfair Display Regular" charset="-18"/>
      <p:regular r:id="rId33"/>
      <p:bold r:id="rId34"/>
      <p:italic r:id="rId35"/>
      <p:boldItalic r:id="rId36"/>
    </p:embeddedFont>
    <p:embeddedFont>
      <p:font typeface="Inria Serif Light" charset="-18"/>
      <p:regular r:id="rId37"/>
      <p:bold r:id="rId38"/>
      <p:italic r:id="rId39"/>
      <p:boldItalic r:id="rId40"/>
    </p:embeddedFont>
    <p:embeddedFont>
      <p:font typeface="Inria Serif" charset="-18"/>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9B91"/>
    <a:srgbClr val="756F6F"/>
  </p:clrMru>
</p:presentationPr>
</file>

<file path=ppt/tableStyles.xml><?xml version="1.0" encoding="utf-8"?>
<a:tblStyleLst xmlns:a="http://schemas.openxmlformats.org/drawingml/2006/main" def="{2146DF28-2150-43F1-838E-3EFDFE06A0C1}">
  <a:tblStyle styleId="{2146DF28-2150-43F1-838E-3EFDFE06A0C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B1EE3E-A275-4247-A9CC-9BE1B03F3CE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418"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p:nvPr/>
        </p:nvSpPr>
        <p:spPr>
          <a:xfrm>
            <a:off x="8227900" y="-1675"/>
            <a:ext cx="916200" cy="916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2571750"/>
            <a:ext cx="9144000" cy="25719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 name="Google Shape;16;p3"/>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None/>
              <a:defRPr sz="1400"/>
            </a:lvl1pPr>
            <a:lvl2pPr lvl="1" rtl="0">
              <a:spcBef>
                <a:spcPts val="600"/>
              </a:spcBef>
              <a:spcAft>
                <a:spcPts val="0"/>
              </a:spcAft>
              <a:buClr>
                <a:schemeClr val="dk1"/>
              </a:buClr>
              <a:buSzPts val="1400"/>
              <a:buNone/>
              <a:defRPr sz="1400"/>
            </a:lvl2pPr>
            <a:lvl3pPr lvl="2" rtl="0">
              <a:spcBef>
                <a:spcPts val="600"/>
              </a:spcBef>
              <a:spcAft>
                <a:spcPts val="0"/>
              </a:spcAft>
              <a:buClr>
                <a:schemeClr val="dk1"/>
              </a:buClr>
              <a:buSzPts val="1400"/>
              <a:buNone/>
              <a:defRPr sz="1400"/>
            </a:lvl3pPr>
            <a:lvl4pPr lvl="3" rtl="0">
              <a:spcBef>
                <a:spcPts val="600"/>
              </a:spcBef>
              <a:spcAft>
                <a:spcPts val="0"/>
              </a:spcAft>
              <a:buSzPts val="1400"/>
              <a:buNone/>
              <a:defRPr sz="1400"/>
            </a:lvl4pPr>
            <a:lvl5pPr lvl="4" rtl="0">
              <a:spcBef>
                <a:spcPts val="600"/>
              </a:spcBef>
              <a:spcAft>
                <a:spcPts val="0"/>
              </a:spcAft>
              <a:buSzPts val="1400"/>
              <a:buNone/>
              <a:defRPr sz="1400"/>
            </a:lvl5pPr>
            <a:lvl6pPr lvl="5" rtl="0">
              <a:spcBef>
                <a:spcPts val="600"/>
              </a:spcBef>
              <a:spcAft>
                <a:spcPts val="0"/>
              </a:spcAft>
              <a:buSzPts val="1400"/>
              <a:buNone/>
              <a:defRPr sz="1400"/>
            </a:lvl6pPr>
            <a:lvl7pPr lvl="6" rtl="0">
              <a:spcBef>
                <a:spcPts val="600"/>
              </a:spcBef>
              <a:spcAft>
                <a:spcPts val="0"/>
              </a:spcAft>
              <a:buSzPts val="1400"/>
              <a:buNone/>
              <a:defRPr sz="1400"/>
            </a:lvl7pPr>
            <a:lvl8pPr lvl="7" rtl="0">
              <a:spcBef>
                <a:spcPts val="600"/>
              </a:spcBef>
              <a:spcAft>
                <a:spcPts val="0"/>
              </a:spcAft>
              <a:buSzPts val="1400"/>
              <a:buNone/>
              <a:defRPr sz="1400"/>
            </a:lvl8pPr>
            <a:lvl9pPr lvl="8" rtl="0">
              <a:spcBef>
                <a:spcPts val="600"/>
              </a:spcBef>
              <a:spcAft>
                <a:spcPts val="600"/>
              </a:spcAft>
              <a:buSzPts val="1400"/>
              <a:buNone/>
              <a:defRPr sz="1400"/>
            </a:lvl9pPr>
          </a:lstStyle>
          <a:p>
            <a:endParaRPr/>
          </a:p>
        </p:txBody>
      </p:sp>
      <p:sp>
        <p:nvSpPr>
          <p:cNvPr id="17" name="Google Shape;17;p3"/>
          <p:cNvSpPr/>
          <p:nvPr/>
        </p:nvSpPr>
        <p:spPr>
          <a:xfrm>
            <a:off x="5928400" y="916150"/>
            <a:ext cx="2299500" cy="331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8" name="Google Shape;18;p3"/>
          <p:cNvSpPr/>
          <p:nvPr/>
        </p:nvSpPr>
        <p:spPr>
          <a:xfrm>
            <a:off x="8227900" y="4227300"/>
            <a:ext cx="916200" cy="91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7" name="Google Shape;27;p5"/>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8" name="Google Shape;28;p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9"/>
        <p:cNvGrpSpPr/>
        <p:nvPr/>
      </p:nvGrpSpPr>
      <p:grpSpPr>
        <a:xfrm>
          <a:off x="0" y="0"/>
          <a:ext cx="0" cy="0"/>
          <a:chOff x="0" y="0"/>
          <a:chExt cx="0" cy="0"/>
        </a:xfrm>
      </p:grpSpPr>
      <p:sp>
        <p:nvSpPr>
          <p:cNvPr id="30" name="Google Shape;30;p6"/>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5700" y="1586238"/>
            <a:ext cx="3623100" cy="3348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2" name="Google Shape;32;p6"/>
          <p:cNvSpPr txBox="1">
            <a:spLocks noGrp="1"/>
          </p:cNvSpPr>
          <p:nvPr>
            <p:ph type="body" idx="1"/>
          </p:nvPr>
        </p:nvSpPr>
        <p:spPr>
          <a:xfrm>
            <a:off x="455700" y="2139163"/>
            <a:ext cx="3623100" cy="1418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3" name="Google Shape;33;p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7"/>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7" name="Google Shape;37;p7"/>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8" name="Google Shape;38;p7"/>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9" name="Google Shape;39;p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ith transparent frame">
  <p:cSld name="BLANK_1">
    <p:bg>
      <p:bgPr>
        <a:solidFill>
          <a:schemeClr val="lt1"/>
        </a:solidFill>
        <a:effectLst/>
      </p:bgPr>
    </p:bg>
    <p:spTree>
      <p:nvGrpSpPr>
        <p:cNvPr id="1" name="Shape 58"/>
        <p:cNvGrpSpPr/>
        <p:nvPr/>
      </p:nvGrpSpPr>
      <p:grpSpPr>
        <a:xfrm>
          <a:off x="0" y="0"/>
          <a:ext cx="0" cy="0"/>
          <a:chOff x="0" y="0"/>
          <a:chExt cx="0" cy="0"/>
        </a:xfrm>
      </p:grpSpPr>
      <p:sp>
        <p:nvSpPr>
          <p:cNvPr id="59" name="Google Shape;59;p12"/>
          <p:cNvSpPr/>
          <p:nvPr/>
        </p:nvSpPr>
        <p:spPr>
          <a:xfrm>
            <a:off x="0" y="0"/>
            <a:ext cx="9144000" cy="5143500"/>
          </a:xfrm>
          <a:prstGeom prst="frame">
            <a:avLst>
              <a:gd name="adj1" fmla="val 8849"/>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txBox="1">
            <a:spLocks noGrp="1"/>
          </p:cNvSpPr>
          <p:nvPr>
            <p:ph type="sldNum" idx="12"/>
          </p:nvPr>
        </p:nvSpPr>
        <p:spPr>
          <a:xfrm>
            <a:off x="8688300" y="4687750"/>
            <a:ext cx="455700" cy="455700"/>
          </a:xfrm>
          <a:prstGeom prst="rect">
            <a:avLst/>
          </a:prstGeom>
          <a:solidFill>
            <a:srgbClr val="3B1106">
              <a:alpha val="6150"/>
            </a:srgbClr>
          </a:solid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lvl="0" algn="ctr" rtl="0">
              <a:buNone/>
              <a:defRPr sz="1300" b="1">
                <a:solidFill>
                  <a:schemeClr val="lt1"/>
                </a:solidFill>
                <a:latin typeface="Inria Serif"/>
                <a:ea typeface="Inria Serif"/>
                <a:cs typeface="Inria Serif"/>
                <a:sym typeface="Inria Serif"/>
              </a:defRPr>
            </a:lvl1pPr>
            <a:lvl2pPr lvl="1" algn="ctr" rtl="0">
              <a:buNone/>
              <a:defRPr sz="1300" b="1">
                <a:solidFill>
                  <a:schemeClr val="lt1"/>
                </a:solidFill>
                <a:latin typeface="Inria Serif"/>
                <a:ea typeface="Inria Serif"/>
                <a:cs typeface="Inria Serif"/>
                <a:sym typeface="Inria Serif"/>
              </a:defRPr>
            </a:lvl2pPr>
            <a:lvl3pPr lvl="2" algn="ctr" rtl="0">
              <a:buNone/>
              <a:defRPr sz="1300" b="1">
                <a:solidFill>
                  <a:schemeClr val="lt1"/>
                </a:solidFill>
                <a:latin typeface="Inria Serif"/>
                <a:ea typeface="Inria Serif"/>
                <a:cs typeface="Inria Serif"/>
                <a:sym typeface="Inria Serif"/>
              </a:defRPr>
            </a:lvl3pPr>
            <a:lvl4pPr lvl="3" algn="ctr" rtl="0">
              <a:buNone/>
              <a:defRPr sz="1300" b="1">
                <a:solidFill>
                  <a:schemeClr val="lt1"/>
                </a:solidFill>
                <a:latin typeface="Inria Serif"/>
                <a:ea typeface="Inria Serif"/>
                <a:cs typeface="Inria Serif"/>
                <a:sym typeface="Inria Serif"/>
              </a:defRPr>
            </a:lvl4pPr>
            <a:lvl5pPr lvl="4" algn="ctr" rtl="0">
              <a:buNone/>
              <a:defRPr sz="1300" b="1">
                <a:solidFill>
                  <a:schemeClr val="lt1"/>
                </a:solidFill>
                <a:latin typeface="Inria Serif"/>
                <a:ea typeface="Inria Serif"/>
                <a:cs typeface="Inria Serif"/>
                <a:sym typeface="Inria Serif"/>
              </a:defRPr>
            </a:lvl5pPr>
            <a:lvl6pPr lvl="5" algn="ctr" rtl="0">
              <a:buNone/>
              <a:defRPr sz="1300" b="1">
                <a:solidFill>
                  <a:schemeClr val="lt1"/>
                </a:solidFill>
                <a:latin typeface="Inria Serif"/>
                <a:ea typeface="Inria Serif"/>
                <a:cs typeface="Inria Serif"/>
                <a:sym typeface="Inria Serif"/>
              </a:defRPr>
            </a:lvl6pPr>
            <a:lvl7pPr lvl="6" algn="ctr" rtl="0">
              <a:buNone/>
              <a:defRPr sz="1300" b="1">
                <a:solidFill>
                  <a:schemeClr val="lt1"/>
                </a:solidFill>
                <a:latin typeface="Inria Serif"/>
                <a:ea typeface="Inria Serif"/>
                <a:cs typeface="Inria Serif"/>
                <a:sym typeface="Inria Serif"/>
              </a:defRPr>
            </a:lvl7pPr>
            <a:lvl8pPr lvl="7" algn="ctr" rtl="0">
              <a:buNone/>
              <a:defRPr sz="1300" b="1">
                <a:solidFill>
                  <a:schemeClr val="lt1"/>
                </a:solidFill>
                <a:latin typeface="Inria Serif"/>
                <a:ea typeface="Inria Serif"/>
                <a:cs typeface="Inria Serif"/>
                <a:sym typeface="Inria Serif"/>
              </a:defRPr>
            </a:lvl8pPr>
            <a:lvl9pPr lvl="8" algn="ctr" rtl="0">
              <a:buNone/>
              <a:defRPr sz="1300" b="1">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7" name="Google Shape;7;p1"/>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9pPr>
          </a:lstStyle>
          <a:p>
            <a:endParaRPr/>
          </a:p>
        </p:txBody>
      </p:sp>
      <p:sp>
        <p:nvSpPr>
          <p:cNvPr id="8" name="Google Shape;8;p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1pPr>
            <a:lvl2pPr marL="914400" lvl="1"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2pPr>
            <a:lvl3pPr marL="1371600" lvl="2"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3pPr>
            <a:lvl4pPr marL="1828800" lvl="3"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4pPr>
            <a:lvl5pPr marL="2286000" lvl="4"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5pPr>
            <a:lvl6pPr marL="2743200" lvl="5"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6pPr>
            <a:lvl7pPr marL="3200400" lvl="6"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7pPr>
            <a:lvl8pPr marL="3657600" lvl="7"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8pPr>
            <a:lvl9pPr marL="4114800" lvl="8" indent="-355600" rtl="0">
              <a:lnSpc>
                <a:spcPct val="115000"/>
              </a:lnSpc>
              <a:spcBef>
                <a:spcPts val="600"/>
              </a:spcBef>
              <a:spcAft>
                <a:spcPts val="60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A.%20Chochu&#322;\Downloads\Romania_National_Anthem_-_Desteapta-te_Romane.ogg.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3"/>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pl-PL" dirty="0" smtClean="0"/>
              <a:t>Rumunia</a:t>
            </a:r>
            <a:endParaRPr dirty="0"/>
          </a:p>
        </p:txBody>
      </p:sp>
      <p:grpSp>
        <p:nvGrpSpPr>
          <p:cNvPr id="11" name="Google Shape;999;p48"/>
          <p:cNvGrpSpPr/>
          <p:nvPr/>
        </p:nvGrpSpPr>
        <p:grpSpPr>
          <a:xfrm>
            <a:off x="8388424" y="123478"/>
            <a:ext cx="648072" cy="640518"/>
            <a:chOff x="3927500" y="301425"/>
            <a:chExt cx="461550" cy="411625"/>
          </a:xfrm>
        </p:grpSpPr>
        <p:sp>
          <p:nvSpPr>
            <p:cNvPr id="12" name="Google Shape;1000;p48"/>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01;p48"/>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02;p48"/>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3;p48"/>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4;p48"/>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5;p48"/>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6;p48"/>
            <p:cNvSpPr/>
            <p:nvPr/>
          </p:nvSpPr>
          <p:spPr>
            <a:xfrm>
              <a:off x="3970725" y="558375"/>
              <a:ext cx="1850" cy="12200"/>
            </a:xfrm>
            <a:custGeom>
              <a:avLst/>
              <a:gdLst/>
              <a:ahLst/>
              <a:cxnLst/>
              <a:rect l="l" t="t" r="r" b="b"/>
              <a:pathLst>
                <a:path w="74" h="488" fill="none" extrusionOk="0">
                  <a:moveTo>
                    <a:pt x="0" y="488"/>
                  </a:moveTo>
                  <a:lnTo>
                    <a:pt x="7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7;p48"/>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8;p48"/>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48"/>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10;p48"/>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11;p48"/>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12;p48"/>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13;p48"/>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14;p48"/>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5;p48"/>
            <p:cNvSpPr/>
            <p:nvPr/>
          </p:nvSpPr>
          <p:spPr>
            <a:xfrm>
              <a:off x="4141800" y="502975"/>
              <a:ext cx="3700" cy="11600"/>
            </a:xfrm>
            <a:custGeom>
              <a:avLst/>
              <a:gdLst/>
              <a:ahLst/>
              <a:cxnLst/>
              <a:rect l="l" t="t" r="r" b="b"/>
              <a:pathLst>
                <a:path w="148" h="464" fill="none" extrusionOk="0">
                  <a:moveTo>
                    <a:pt x="1" y="0"/>
                  </a:moveTo>
                  <a:lnTo>
                    <a:pt x="147" y="46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6;p48"/>
            <p:cNvSpPr/>
            <p:nvPr/>
          </p:nvSpPr>
          <p:spPr>
            <a:xfrm>
              <a:off x="4150950" y="533425"/>
              <a:ext cx="3675" cy="11575"/>
            </a:xfrm>
            <a:custGeom>
              <a:avLst/>
              <a:gdLst/>
              <a:ahLst/>
              <a:cxnLst/>
              <a:rect l="l" t="t" r="r" b="b"/>
              <a:pathLst>
                <a:path w="147" h="463" fill="none" extrusionOk="0">
                  <a:moveTo>
                    <a:pt x="0" y="0"/>
                  </a:moveTo>
                  <a:lnTo>
                    <a:pt x="146" y="46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7;p48"/>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8;p48"/>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9;p48"/>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20;p48"/>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1;p48"/>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2;p48"/>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3;p48"/>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4;p48"/>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5;p48"/>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6;p48"/>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7" name="Picture 3"/>
          <p:cNvPicPr>
            <a:picLocks noChangeAspect="1" noChangeArrowheads="1"/>
          </p:cNvPicPr>
          <p:nvPr/>
        </p:nvPicPr>
        <p:blipFill>
          <a:blip r:embed="rId3"/>
          <a:srcRect/>
          <a:stretch>
            <a:fillRect/>
          </a:stretch>
        </p:blipFill>
        <p:spPr bwMode="auto">
          <a:xfrm>
            <a:off x="3707904" y="843558"/>
            <a:ext cx="4198351" cy="2926879"/>
          </a:xfrm>
          <a:prstGeom prst="rect">
            <a:avLst/>
          </a:prstGeom>
          <a:noFill/>
          <a:ln w="9525">
            <a:noFill/>
            <a:miter lim="800000"/>
            <a:headEnd/>
            <a:tailEnd/>
          </a:ln>
          <a:effectLst/>
        </p:spPr>
      </p:pic>
      <p:sp>
        <p:nvSpPr>
          <p:cNvPr id="39" name="Google Shape;66;p13"/>
          <p:cNvSpPr txBox="1">
            <a:spLocks/>
          </p:cNvSpPr>
          <p:nvPr/>
        </p:nvSpPr>
        <p:spPr>
          <a:xfrm>
            <a:off x="899592" y="2067694"/>
            <a:ext cx="3724500" cy="11598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3600"/>
              <a:buFont typeface="Playfair Display Regular"/>
              <a:buNone/>
              <a:tabLst/>
              <a:defRPr/>
            </a:pPr>
            <a:r>
              <a:rPr kumimoji="0" lang="pl-PL" sz="2800" b="0" i="0" u="none" strike="noStrike" kern="0" cap="none" spc="0" normalizeH="0" baseline="0" noProof="0" dirty="0" smtClean="0">
                <a:ln>
                  <a:noFill/>
                </a:ln>
                <a:solidFill>
                  <a:schemeClr val="accent1"/>
                </a:solidFill>
                <a:effectLst/>
                <a:uLnTx/>
                <a:uFillTx/>
                <a:latin typeface="Playfair Display Regular"/>
                <a:ea typeface="Playfair Display Regular"/>
                <a:cs typeface="Playfair Display Regular"/>
                <a:sym typeface="Playfair Display Regular"/>
              </a:rPr>
              <a:t>Podtytuł?</a:t>
            </a:r>
            <a:endParaRPr kumimoji="0" lang="pl-PL" sz="2800" b="0" i="0" u="none" strike="noStrike" kern="0" cap="none" spc="0" normalizeH="0" baseline="0" noProof="0" dirty="0">
              <a:ln>
                <a:noFill/>
              </a:ln>
              <a:solidFill>
                <a:schemeClr val="accent1"/>
              </a:solidFill>
              <a:effectLst/>
              <a:uLnTx/>
              <a:uFillTx/>
              <a:latin typeface="Playfair Display Regular"/>
              <a:ea typeface="Playfair Display Regular"/>
              <a:cs typeface="Playfair Display Regular"/>
              <a:sym typeface="Playfair Display Regular"/>
            </a:endParaRPr>
          </a:p>
        </p:txBody>
      </p:sp>
      <p:sp>
        <p:nvSpPr>
          <p:cNvPr id="40" name="Google Shape;66;p13"/>
          <p:cNvSpPr txBox="1">
            <a:spLocks/>
          </p:cNvSpPr>
          <p:nvPr/>
        </p:nvSpPr>
        <p:spPr>
          <a:xfrm>
            <a:off x="7524328" y="4083918"/>
            <a:ext cx="1872208" cy="72775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3600"/>
              <a:buFont typeface="Playfair Display Regular"/>
              <a:buNone/>
              <a:tabLst/>
              <a:defRPr/>
            </a:pPr>
            <a:r>
              <a:rPr kumimoji="0" lang="pl-PL" b="0" i="0" u="none" strike="noStrike" kern="0" cap="none" spc="0" normalizeH="0" baseline="0" noProof="0" dirty="0" smtClean="0">
                <a:ln>
                  <a:noFill/>
                </a:ln>
                <a:solidFill>
                  <a:schemeClr val="accent1"/>
                </a:solidFill>
                <a:effectLst/>
                <a:uLnTx/>
                <a:uFillTx/>
                <a:latin typeface="Playfair Display Regular"/>
                <a:ea typeface="Playfair Display Regular"/>
                <a:cs typeface="Playfair Display Regular"/>
                <a:sym typeface="Playfair Display Regular"/>
              </a:rPr>
              <a:t>Ewa Chochuł</a:t>
            </a:r>
            <a:endParaRPr kumimoji="0" lang="pl-PL" b="0" i="0" u="none" strike="noStrike" kern="0" cap="none" spc="0" normalizeH="0" baseline="0" noProof="0" dirty="0">
              <a:ln>
                <a:noFill/>
              </a:ln>
              <a:solidFill>
                <a:schemeClr val="accent1"/>
              </a:solidFill>
              <a:effectLst/>
              <a:uLnTx/>
              <a:uFillTx/>
              <a:latin typeface="Playfair Display Regular"/>
              <a:ea typeface="Playfair Display Regular"/>
              <a:cs typeface="Playfair Display Regular"/>
              <a:sym typeface="Playfair Display Regular"/>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5700" y="823775"/>
            <a:ext cx="1812044" cy="3864000"/>
          </a:xfrm>
        </p:spPr>
        <p:txBody>
          <a:bodyPr/>
          <a:lstStyle/>
          <a:p>
            <a:r>
              <a:rPr lang="pl-PL" dirty="0" smtClean="0"/>
              <a:t>Położenie geograficzne</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latin typeface="+mj-lt"/>
              </a:rPr>
              <a:t/>
            </a:r>
            <a:br>
              <a:rPr lang="pl-PL" dirty="0" smtClean="0">
                <a:latin typeface="+mj-lt"/>
              </a:rPr>
            </a:br>
            <a:r>
              <a:rPr lang="pl-PL" dirty="0" smtClean="0">
                <a:latin typeface="+mj-lt"/>
              </a:rPr>
              <a:t>Wołoszczyzna</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t/>
            </a:r>
            <a:br>
              <a:rPr lang="pl-PL" dirty="0" smtClean="0"/>
            </a:br>
            <a:endParaRPr lang="pl-PL" dirty="0"/>
          </a:p>
        </p:txBody>
      </p:sp>
      <p:sp>
        <p:nvSpPr>
          <p:cNvPr id="3" name="Symbol zastępczy tekstu 2"/>
          <p:cNvSpPr>
            <a:spLocks noGrp="1"/>
          </p:cNvSpPr>
          <p:nvPr>
            <p:ph type="body" idx="1"/>
          </p:nvPr>
        </p:nvSpPr>
        <p:spPr/>
        <p:txBody>
          <a:bodyPr/>
          <a:lstStyle/>
          <a:p>
            <a:pPr algn="just"/>
            <a:r>
              <a:rPr lang="pl-PL" sz="1400" dirty="0" smtClean="0">
                <a:latin typeface="+mj-lt"/>
              </a:rPr>
              <a:t>Wołoszczyzna leży na południu kraju. Wskazuje </a:t>
            </a:r>
            <a:r>
              <a:rPr lang="pl-PL" sz="1400" dirty="0" err="1" smtClean="0">
                <a:latin typeface="+mj-lt"/>
              </a:rPr>
              <a:t>się,iż</a:t>
            </a:r>
            <a:r>
              <a:rPr lang="pl-PL" sz="1400" dirty="0" smtClean="0">
                <a:latin typeface="+mj-lt"/>
              </a:rPr>
              <a:t> obejmuje ona tereny między Karpatami Południowymi do dolnego Dunaju (Nizina Wołoska). Wołoszczyzna dzieli się na dwie historyczne części: </a:t>
            </a:r>
            <a:r>
              <a:rPr lang="pl-PL" sz="1400" dirty="0" err="1" smtClean="0">
                <a:latin typeface="+mj-lt"/>
              </a:rPr>
              <a:t>Oltenię</a:t>
            </a:r>
            <a:r>
              <a:rPr lang="pl-PL" sz="1400" dirty="0" smtClean="0">
                <a:latin typeface="+mj-lt"/>
              </a:rPr>
              <a:t> i </a:t>
            </a:r>
            <a:r>
              <a:rPr lang="pl-PL" sz="1400" dirty="0" err="1" smtClean="0">
                <a:latin typeface="+mj-lt"/>
              </a:rPr>
              <a:t>Muntenię</a:t>
            </a:r>
            <a:r>
              <a:rPr lang="pl-PL" sz="1400" dirty="0" smtClean="0">
                <a:latin typeface="+mj-lt"/>
              </a:rPr>
              <a:t>, które oddziela rzeka Aluta. </a:t>
            </a:r>
            <a:r>
              <a:rPr lang="pl-PL" sz="1400" dirty="0" err="1" smtClean="0">
                <a:latin typeface="+mj-lt"/>
              </a:rPr>
              <a:t>Oltenia</a:t>
            </a:r>
            <a:r>
              <a:rPr lang="pl-PL" sz="1400" dirty="0" smtClean="0">
                <a:latin typeface="+mj-lt"/>
              </a:rPr>
              <a:t> obejmuje zachodnią część Wołoszczyzny, a jej stolicą jest Bukareszt, natomiast </a:t>
            </a:r>
            <a:r>
              <a:rPr lang="pl-PL" sz="1400" dirty="0" err="1" smtClean="0">
                <a:latin typeface="+mj-lt"/>
              </a:rPr>
              <a:t>Muntenia</a:t>
            </a:r>
            <a:r>
              <a:rPr lang="pl-PL" sz="1400" dirty="0" smtClean="0">
                <a:latin typeface="+mj-lt"/>
              </a:rPr>
              <a:t> (zwana czasem Multany) to pozostała część krainy z siedzibą w Krajowej. Najsłynniejszym mieszkańcem Wołoszczyzny był </a:t>
            </a:r>
            <a:r>
              <a:rPr lang="pl-PL" sz="1400" dirty="0" err="1" smtClean="0">
                <a:latin typeface="+mj-lt"/>
              </a:rPr>
              <a:t>Drakula</a:t>
            </a:r>
            <a:r>
              <a:rPr lang="pl-PL" sz="1400" dirty="0" smtClean="0">
                <a:latin typeface="+mj-lt"/>
              </a:rPr>
              <a:t>, czyli </a:t>
            </a:r>
            <a:r>
              <a:rPr lang="pl-PL" sz="1400" dirty="0" err="1" smtClean="0">
                <a:latin typeface="+mj-lt"/>
              </a:rPr>
              <a:t>Wład</a:t>
            </a:r>
            <a:r>
              <a:rPr lang="pl-PL" sz="1400" dirty="0" smtClean="0">
                <a:latin typeface="+mj-lt"/>
              </a:rPr>
              <a:t> </a:t>
            </a:r>
            <a:r>
              <a:rPr lang="pl-PL" sz="1400" dirty="0" err="1" smtClean="0">
                <a:latin typeface="+mj-lt"/>
              </a:rPr>
              <a:t>Palownik</a:t>
            </a:r>
            <a:r>
              <a:rPr lang="pl-PL" sz="1400" dirty="0" smtClean="0">
                <a:latin typeface="+mj-lt"/>
              </a:rPr>
              <a:t>, który władał Hospodarstwem Mołdawskim.</a:t>
            </a:r>
            <a:endParaRPr lang="pl-PL" sz="12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10</a:t>
            </a:fld>
            <a:endParaRPr lang="en"/>
          </a:p>
        </p:txBody>
      </p:sp>
      <p:pic>
        <p:nvPicPr>
          <p:cNvPr id="96260" name="Picture 4"/>
          <p:cNvPicPr>
            <a:picLocks noChangeAspect="1" noChangeArrowheads="1"/>
          </p:cNvPicPr>
          <p:nvPr/>
        </p:nvPicPr>
        <p:blipFill>
          <a:blip r:embed="rId2"/>
          <a:srcRect/>
          <a:stretch>
            <a:fillRect/>
          </a:stretch>
        </p:blipFill>
        <p:spPr bwMode="auto">
          <a:xfrm>
            <a:off x="683568" y="1563638"/>
            <a:ext cx="1152128" cy="1394521"/>
          </a:xfrm>
          <a:prstGeom prst="rect">
            <a:avLst/>
          </a:prstGeom>
          <a:noFill/>
          <a:ln w="9525">
            <a:noFill/>
            <a:miter lim="800000"/>
            <a:headEnd/>
            <a:tailEnd/>
          </a:ln>
          <a:effectLst/>
        </p:spPr>
      </p:pic>
      <p:grpSp>
        <p:nvGrpSpPr>
          <p:cNvPr id="7" name="Google Shape;928;p48"/>
          <p:cNvGrpSpPr/>
          <p:nvPr/>
        </p:nvGrpSpPr>
        <p:grpSpPr>
          <a:xfrm>
            <a:off x="8172400" y="123478"/>
            <a:ext cx="864096" cy="792088"/>
            <a:chOff x="5941025" y="3634400"/>
            <a:chExt cx="467650" cy="467650"/>
          </a:xfrm>
        </p:grpSpPr>
        <p:sp>
          <p:nvSpPr>
            <p:cNvPr id="8" name="Google Shape;929;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0;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31;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2;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3;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4;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Położenie geograficzne</a:t>
            </a: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Mołdawia</a:t>
            </a:r>
            <a:r>
              <a:rPr lang="pl-PL" dirty="0" smtClean="0"/>
              <a:t/>
            </a:r>
            <a:br>
              <a:rPr lang="pl-PL" dirty="0" smtClean="0"/>
            </a:br>
            <a:endParaRPr lang="pl-PL" dirty="0"/>
          </a:p>
        </p:txBody>
      </p:sp>
      <p:sp>
        <p:nvSpPr>
          <p:cNvPr id="3" name="Symbol zastępczy tekstu 2"/>
          <p:cNvSpPr>
            <a:spLocks noGrp="1"/>
          </p:cNvSpPr>
          <p:nvPr>
            <p:ph type="body" idx="1"/>
          </p:nvPr>
        </p:nvSpPr>
        <p:spPr/>
        <p:txBody>
          <a:bodyPr/>
          <a:lstStyle/>
          <a:p>
            <a:pPr algn="just"/>
            <a:r>
              <a:rPr lang="pl-PL" sz="1400" dirty="0" smtClean="0">
                <a:latin typeface="+mj-lt"/>
              </a:rPr>
              <a:t>Mołdawia natomiast leży na obszarze trzech państw: Mołdawii, Rumunii i Ukrainy. Rozciąga się między Karpatami Wschodnimi a Prutem. Między XIV a XIX wiekiem istniało hospodarstwo mołdawskie, które ulegało wpływom polskim i węgierskim, a także tureckim i rosyjskim. Mołdawia była „rozrywana” przez różne zabiegi polityczne. Budziak i Besarabia dały początek państwu Mołdawii, natomiast zjednoczenie hospodarstwa wołoskiego z Besarabią w drugiej połowie XIX wieku dały początek współczesnej Rumunii. W ramach Mołdawii wyróżnia się czasami Bukowinę, region, który był kolebką państwowości mołdawskiej.</a:t>
            </a:r>
            <a:endParaRPr lang="pl-PL" sz="12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11</a:t>
            </a:fld>
            <a:endParaRPr lang="en"/>
          </a:p>
        </p:txBody>
      </p:sp>
      <p:pic>
        <p:nvPicPr>
          <p:cNvPr id="94211" name="Picture 3"/>
          <p:cNvPicPr>
            <a:picLocks noChangeAspect="1" noChangeArrowheads="1"/>
          </p:cNvPicPr>
          <p:nvPr/>
        </p:nvPicPr>
        <p:blipFill>
          <a:blip r:embed="rId2"/>
          <a:srcRect/>
          <a:stretch>
            <a:fillRect/>
          </a:stretch>
        </p:blipFill>
        <p:spPr bwMode="auto">
          <a:xfrm>
            <a:off x="683568" y="1563638"/>
            <a:ext cx="1152128" cy="1280143"/>
          </a:xfrm>
          <a:prstGeom prst="rect">
            <a:avLst/>
          </a:prstGeom>
          <a:noFill/>
          <a:ln w="9525">
            <a:noFill/>
            <a:miter lim="800000"/>
            <a:headEnd/>
            <a:tailEnd/>
          </a:ln>
          <a:effectLst/>
        </p:spPr>
      </p:pic>
      <p:grpSp>
        <p:nvGrpSpPr>
          <p:cNvPr id="5" name="Google Shape;928;p48"/>
          <p:cNvGrpSpPr/>
          <p:nvPr/>
        </p:nvGrpSpPr>
        <p:grpSpPr>
          <a:xfrm>
            <a:off x="8172400" y="123478"/>
            <a:ext cx="864096" cy="792088"/>
            <a:chOff x="5941025" y="3634400"/>
            <a:chExt cx="467650" cy="467650"/>
          </a:xfrm>
        </p:grpSpPr>
        <p:sp>
          <p:nvSpPr>
            <p:cNvPr id="8" name="Google Shape;929;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0;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31;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2;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3;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4;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5700" y="823775"/>
            <a:ext cx="1812044" cy="3864000"/>
          </a:xfrm>
        </p:spPr>
        <p:txBody>
          <a:bodyPr/>
          <a:lstStyle/>
          <a:p>
            <a:r>
              <a:rPr lang="pl-PL" dirty="0" smtClean="0"/>
              <a:t>Położenie geograficzne</a:t>
            </a: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Dobrudża</a:t>
            </a:r>
            <a:r>
              <a:rPr lang="pl-PL" dirty="0" smtClean="0"/>
              <a:t/>
            </a:r>
            <a:br>
              <a:rPr lang="pl-PL" dirty="0" smtClean="0"/>
            </a:br>
            <a:endParaRPr lang="pl-PL" dirty="0"/>
          </a:p>
        </p:txBody>
      </p:sp>
      <p:sp>
        <p:nvSpPr>
          <p:cNvPr id="3" name="Symbol zastępczy tekstu 2"/>
          <p:cNvSpPr>
            <a:spLocks noGrp="1"/>
          </p:cNvSpPr>
          <p:nvPr>
            <p:ph type="body" idx="1"/>
          </p:nvPr>
        </p:nvSpPr>
        <p:spPr/>
        <p:txBody>
          <a:bodyPr/>
          <a:lstStyle/>
          <a:p>
            <a:pPr algn="just"/>
            <a:r>
              <a:rPr lang="pl-PL" sz="1400" dirty="0" smtClean="0">
                <a:latin typeface="+mj-lt"/>
              </a:rPr>
              <a:t>Dobrudża to kraina, której tereny znajdują się w obrębie Rumunii i Bułgarii, a dokładniej między Morzem Czarnym a Dunajem, co do dzisiaj powoduje spór między tymi dwoma państwami o tę krainę. Najważniejszym miastem tego regionu jest Konstanca. Historycznie na tym terenie powstawały greckie miasta-państwa, później należał on do Cesarstwa Rzymskiego, a w późniejszym okresie do Cesarstwa Bizantyjskiego. OD XIV wieku zagarnęło ją Imperium Osmańskie.</a:t>
            </a: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12</a:t>
            </a:fld>
            <a:endParaRPr lang="en"/>
          </a:p>
        </p:txBody>
      </p:sp>
      <p:pic>
        <p:nvPicPr>
          <p:cNvPr id="96259" name="Picture 3"/>
          <p:cNvPicPr>
            <a:picLocks noChangeAspect="1" noChangeArrowheads="1"/>
          </p:cNvPicPr>
          <p:nvPr/>
        </p:nvPicPr>
        <p:blipFill>
          <a:blip r:embed="rId2"/>
          <a:srcRect/>
          <a:stretch>
            <a:fillRect/>
          </a:stretch>
        </p:blipFill>
        <p:spPr bwMode="auto">
          <a:xfrm>
            <a:off x="755576" y="1563638"/>
            <a:ext cx="1080120" cy="1356631"/>
          </a:xfrm>
          <a:prstGeom prst="rect">
            <a:avLst/>
          </a:prstGeom>
          <a:noFill/>
          <a:ln w="9525">
            <a:noFill/>
            <a:miter lim="800000"/>
            <a:headEnd/>
            <a:tailEnd/>
          </a:ln>
          <a:effectLst/>
        </p:spPr>
      </p:pic>
      <p:grpSp>
        <p:nvGrpSpPr>
          <p:cNvPr id="5" name="Google Shape;928;p48"/>
          <p:cNvGrpSpPr/>
          <p:nvPr/>
        </p:nvGrpSpPr>
        <p:grpSpPr>
          <a:xfrm>
            <a:off x="8172400" y="123478"/>
            <a:ext cx="864096" cy="792088"/>
            <a:chOff x="5941025" y="3634400"/>
            <a:chExt cx="467650" cy="467650"/>
          </a:xfrm>
        </p:grpSpPr>
        <p:sp>
          <p:nvSpPr>
            <p:cNvPr id="8" name="Google Shape;929;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0;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31;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2;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3;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4;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5700" y="823775"/>
            <a:ext cx="1812044" cy="3864000"/>
          </a:xfrm>
        </p:spPr>
        <p:txBody>
          <a:bodyPr/>
          <a:lstStyle/>
          <a:p>
            <a:r>
              <a:rPr lang="pl-PL" dirty="0" smtClean="0"/>
              <a:t>Położenie geograficzne</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latin typeface="+mj-lt"/>
              </a:rPr>
              <a:t/>
            </a:r>
            <a:br>
              <a:rPr lang="pl-PL" dirty="0" smtClean="0">
                <a:latin typeface="+mj-lt"/>
              </a:rPr>
            </a:br>
            <a:r>
              <a:rPr lang="pl-PL" dirty="0" smtClean="0">
                <a:latin typeface="+mj-lt"/>
              </a:rPr>
              <a:t>Banat</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t/>
            </a:r>
            <a:br>
              <a:rPr lang="pl-PL" dirty="0" smtClean="0"/>
            </a:br>
            <a:endParaRPr lang="pl-PL" dirty="0"/>
          </a:p>
        </p:txBody>
      </p:sp>
      <p:sp>
        <p:nvSpPr>
          <p:cNvPr id="3" name="Symbol zastępczy tekstu 2"/>
          <p:cNvSpPr>
            <a:spLocks noGrp="1"/>
          </p:cNvSpPr>
          <p:nvPr>
            <p:ph type="body" idx="1"/>
          </p:nvPr>
        </p:nvSpPr>
        <p:spPr/>
        <p:txBody>
          <a:bodyPr/>
          <a:lstStyle/>
          <a:p>
            <a:pPr algn="just"/>
            <a:r>
              <a:rPr lang="pl-PL" sz="1400" dirty="0" smtClean="0">
                <a:latin typeface="+mj-lt"/>
              </a:rPr>
              <a:t>Banat leży pomiędzy Cisą od zachodu, Dunajem od południa i Maruszą od północy. Od zachodu graniczy z pasmem Karpat Południowych oraz Gór </a:t>
            </a:r>
            <a:r>
              <a:rPr lang="pl-PL" sz="1400" dirty="0" err="1" smtClean="0">
                <a:latin typeface="+mj-lt"/>
              </a:rPr>
              <a:t>Gór</a:t>
            </a:r>
            <a:r>
              <a:rPr lang="pl-PL" sz="1400" dirty="0" smtClean="0">
                <a:latin typeface="+mj-lt"/>
              </a:rPr>
              <a:t> Banackich. Krainę tę dzielą między siebie Rumunia, Serbia i Węgry. Granice między tymi państwami ustalono w 1920 roku w Traktacie Trianon. Głównym miastem Banatu jest </a:t>
            </a:r>
            <a:r>
              <a:rPr lang="pl-PL" sz="1400" dirty="0" err="1" smtClean="0">
                <a:latin typeface="+mj-lt"/>
              </a:rPr>
              <a:t>Timișoara</a:t>
            </a:r>
            <a:r>
              <a:rPr lang="pl-PL" sz="1400" dirty="0" smtClean="0">
                <a:latin typeface="+mj-lt"/>
              </a:rPr>
              <a:t>. Mieszkańcy tego regionu to prawdziwy tygiel kulturowy i narodowościowy. Wynikać to może także z faktu, iż często zmieniali się suzereni. Byli nimi między innymi królowie węgierscy, cesarze austriaccy czy cesarze osmańscy.</a:t>
            </a:r>
            <a:endParaRPr lang="pl-PL" sz="12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13</a:t>
            </a:fld>
            <a:endParaRPr lang="en"/>
          </a:p>
        </p:txBody>
      </p:sp>
      <p:grpSp>
        <p:nvGrpSpPr>
          <p:cNvPr id="7" name="Google Shape;928;p48"/>
          <p:cNvGrpSpPr/>
          <p:nvPr/>
        </p:nvGrpSpPr>
        <p:grpSpPr>
          <a:xfrm>
            <a:off x="8172400" y="123478"/>
            <a:ext cx="864096" cy="792088"/>
            <a:chOff x="5941025" y="3634400"/>
            <a:chExt cx="467650" cy="467650"/>
          </a:xfrm>
        </p:grpSpPr>
        <p:sp>
          <p:nvSpPr>
            <p:cNvPr id="8" name="Google Shape;929;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0;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31;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2;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3;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4;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2" name="Picture 4"/>
          <p:cNvPicPr>
            <a:picLocks noChangeAspect="1" noChangeArrowheads="1"/>
          </p:cNvPicPr>
          <p:nvPr/>
        </p:nvPicPr>
        <p:blipFill>
          <a:blip r:embed="rId2"/>
          <a:srcRect/>
          <a:stretch>
            <a:fillRect/>
          </a:stretch>
        </p:blipFill>
        <p:spPr bwMode="auto">
          <a:xfrm>
            <a:off x="755577" y="1563638"/>
            <a:ext cx="1080119" cy="1368152"/>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95486"/>
            <a:ext cx="3623100" cy="334800"/>
          </a:xfrm>
        </p:spPr>
        <p:txBody>
          <a:bodyPr/>
          <a:lstStyle/>
          <a:p>
            <a:r>
              <a:rPr lang="pl-PL" dirty="0" smtClean="0"/>
              <a:t>Rzeki Rumunii</a:t>
            </a:r>
            <a:endParaRPr lang="pl-PL" dirty="0"/>
          </a:p>
        </p:txBody>
      </p:sp>
      <p:sp>
        <p:nvSpPr>
          <p:cNvPr id="3" name="Symbol zastępczy tekstu 2"/>
          <p:cNvSpPr>
            <a:spLocks noGrp="1"/>
          </p:cNvSpPr>
          <p:nvPr>
            <p:ph type="body" idx="1"/>
          </p:nvPr>
        </p:nvSpPr>
        <p:spPr>
          <a:xfrm>
            <a:off x="467544" y="843558"/>
            <a:ext cx="3623100" cy="1418100"/>
          </a:xfrm>
        </p:spPr>
        <p:txBody>
          <a:bodyPr/>
          <a:lstStyle/>
          <a:p>
            <a:pPr algn="just"/>
            <a:r>
              <a:rPr lang="pl-PL" sz="1200" dirty="0" smtClean="0">
                <a:latin typeface="+mj-lt"/>
              </a:rPr>
              <a:t>Rumunia znajduje się prawie w połowie drogi między biegunem północnym a równikiem. Teren jest prawie równomiernie podzielony między równiny, wzgórza i góry. Rzeki Rumunii płyną głównie na zachód, wschód i południe od centralnej korony gór karpackich. Rzeki są zasilane przez topniejący śnieg i opady deszczu, często zmieniające swój przepływ, co czasami prowadzi do katastrofalnych powodzi. Dunaj jest najważniejszym szlakiem wodnym kraju. Dunaj jest najważniejszą rzeką Rumunii, nie tylko w elektrowniach wodnych, ale także jako środek transportu. Praktycznie wszystkie rzeki Rumunii są dopływami Dunaju. Największymi rzekami są Dunaj, Cisa, Prut i Olt.</a:t>
            </a:r>
            <a:endParaRPr lang="pl-PL" sz="12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14</a:t>
            </a:fld>
            <a:endParaRPr lang="en"/>
          </a:p>
        </p:txBody>
      </p:sp>
      <p:pic>
        <p:nvPicPr>
          <p:cNvPr id="1026" name="Picture 2"/>
          <p:cNvPicPr>
            <a:picLocks noChangeAspect="1" noChangeArrowheads="1"/>
          </p:cNvPicPr>
          <p:nvPr/>
        </p:nvPicPr>
        <p:blipFill>
          <a:blip r:embed="rId2"/>
          <a:srcRect/>
          <a:stretch>
            <a:fillRect/>
          </a:stretch>
        </p:blipFill>
        <p:spPr bwMode="auto">
          <a:xfrm>
            <a:off x="5148064" y="195486"/>
            <a:ext cx="3596735" cy="449701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lstStyle/>
          <a:p>
            <a:pPr algn="just">
              <a:lnSpc>
                <a:spcPct val="150000"/>
              </a:lnSpc>
            </a:pPr>
            <a:r>
              <a:rPr lang="pl-PL" sz="1400" dirty="0" smtClean="0">
                <a:latin typeface="+mj-lt"/>
              </a:rPr>
              <a:t>Rumunia jest wiodącym kierunkiem w Europie Środkowo-Wschodniej dla bezpośrednich inwestycji zagranicznych: Rumunia jest największym producentem elektroniki w Europie Środkowo-Wschodniej. W ciągu ostatnich 20 lat Rumunia stała się również ważnym ośrodkiem technologii mobilnych, bezpieczeństwa informacji i powiązanych badań nad sprzętem. Kraj jest regionalnym liderem w dziedzinach takich jak IT i produkcja pojazdów silnikowych. Stolica Bukaresztu jest jednym z wiodących ośrodków finansowych i przemysłowych w Europie Wschodniej. Walutą Rumunii jest lej rumuński</a:t>
            </a: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15</a:t>
            </a:fld>
            <a:endParaRPr lang="en" dirty="0"/>
          </a:p>
        </p:txBody>
      </p:sp>
      <p:sp>
        <p:nvSpPr>
          <p:cNvPr id="6"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2200"/>
              <a:buFont typeface="Playfair Display Regular"/>
              <a:buNone/>
              <a:tabLst/>
              <a:defRPr/>
            </a:pPr>
            <a:r>
              <a:rPr lang="pl-PL" sz="2200" dirty="0" smtClean="0">
                <a:solidFill>
                  <a:schemeClr val="accent1"/>
                </a:solidFill>
                <a:latin typeface="Playfair Display Regular"/>
                <a:ea typeface="Playfair Display Regular"/>
                <a:cs typeface="Playfair Display Regular"/>
                <a:sym typeface="Playfair Display Regular"/>
              </a:rPr>
              <a:t>G</a:t>
            </a:r>
            <a:r>
              <a:rPr kumimoji="0" lang="pl-PL" sz="2200" b="0" i="0" u="none" strike="noStrike" kern="0" cap="none" spc="0" normalizeH="0" baseline="0" noProof="0" dirty="0" err="1" smtClean="0">
                <a:ln>
                  <a:noFill/>
                </a:ln>
                <a:solidFill>
                  <a:schemeClr val="accent1"/>
                </a:solidFill>
                <a:effectLst/>
                <a:uLnTx/>
                <a:uFillTx/>
                <a:latin typeface="Playfair Display Regular"/>
                <a:ea typeface="Playfair Display Regular"/>
                <a:cs typeface="Playfair Display Regular"/>
                <a:sym typeface="Playfair Display Regular"/>
              </a:rPr>
              <a:t>ospodarka</a:t>
            </a:r>
            <a:r>
              <a:rPr kumimoji="0" lang="pl-PL" sz="2200" b="0" i="0" u="none" strike="noStrike" kern="0" cap="none" spc="0" normalizeH="0" baseline="0" noProof="0" dirty="0" smtClean="0">
                <a:ln>
                  <a:noFill/>
                </a:ln>
                <a:solidFill>
                  <a:schemeClr val="accent1"/>
                </a:solidFill>
                <a:effectLst/>
                <a:uLnTx/>
                <a:uFillTx/>
                <a:latin typeface="Playfair Display Regular"/>
                <a:ea typeface="Playfair Display Regular"/>
                <a:cs typeface="Playfair Display Regular"/>
                <a:sym typeface="Playfair Display Regular"/>
              </a:rPr>
              <a:t> Rumunii</a:t>
            </a:r>
            <a:endParaRPr kumimoji="0" lang="pl-PL" sz="2200" b="0" i="0" u="none" strike="noStrike" kern="0" cap="none" spc="0" normalizeH="0" baseline="0" noProof="0" dirty="0">
              <a:ln>
                <a:noFill/>
              </a:ln>
              <a:solidFill>
                <a:schemeClr val="accent1"/>
              </a:solidFill>
              <a:effectLst/>
              <a:uLnTx/>
              <a:uFillTx/>
              <a:latin typeface="Playfair Display Regular"/>
              <a:ea typeface="Playfair Display Regular"/>
              <a:cs typeface="Playfair Display Regular"/>
              <a:sym typeface="Playfair Display Regular"/>
            </a:endParaRPr>
          </a:p>
        </p:txBody>
      </p:sp>
      <p:sp>
        <p:nvSpPr>
          <p:cNvPr id="7" name="Tytuł 6"/>
          <p:cNvSpPr>
            <a:spLocks noGrp="1"/>
          </p:cNvSpPr>
          <p:nvPr>
            <p:ph type="title"/>
          </p:nvPr>
        </p:nvSpPr>
        <p:spPr/>
        <p:txBody>
          <a:bodyPr/>
          <a:lstStyle/>
          <a:p>
            <a:endParaRPr lang="pl-PL" dirty="0"/>
          </a:p>
        </p:txBody>
      </p:sp>
      <p:pic>
        <p:nvPicPr>
          <p:cNvPr id="6148" name="Picture 4"/>
          <p:cNvPicPr>
            <a:picLocks noChangeAspect="1" noChangeArrowheads="1"/>
          </p:cNvPicPr>
          <p:nvPr/>
        </p:nvPicPr>
        <p:blipFill>
          <a:blip r:embed="rId2"/>
          <a:srcRect/>
          <a:stretch>
            <a:fillRect/>
          </a:stretch>
        </p:blipFill>
        <p:spPr bwMode="auto">
          <a:xfrm>
            <a:off x="179512" y="915566"/>
            <a:ext cx="2088231" cy="388843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lstStyle/>
          <a:p>
            <a:pPr algn="just">
              <a:lnSpc>
                <a:spcPct val="150000"/>
              </a:lnSpc>
            </a:pPr>
            <a:r>
              <a:rPr lang="pl-PL" sz="1400" dirty="0" smtClean="0">
                <a:latin typeface="+mj-lt"/>
              </a:rPr>
              <a:t>Rumunia posiada różnorodne złoża surowców mineralnych. Największe znaczenie ma wydobycie ropy naftowej ze złóż karpackich oraz gazu ziemnego na Wyżynie Transylwańskiej. Jest również eksploatowany węgiel brunatny, węgiel kamienny , wydobywane są rudy żelaza, cynku i ołowiu oraz miedzi, manganu, złota i srebra. W górach znajdują się kamieniołomy granitów, bazaltu, marmurów, wapieni.</a:t>
            </a:r>
          </a:p>
          <a:p>
            <a:pPr algn="just">
              <a:lnSpc>
                <a:spcPct val="150000"/>
              </a:lnSpc>
            </a:pPr>
            <a:r>
              <a:rPr lang="pl-PL" sz="1400" dirty="0" smtClean="0">
                <a:latin typeface="+mj-lt"/>
              </a:rPr>
              <a:t>Duże znaczenie w gospodarce ma turystyka- głównymi regionami turystycznymi są: wybrzeże Morza Czarnego z licznymi kąpieliskami (Mamaja, Eforie, Mangalia, Konstanca), delta Dunaju, Karpaty Południowe i Wschodnie, Mołdawia z zabytkowymi klasztorami.</a:t>
            </a: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16</a:t>
            </a:fld>
            <a:endParaRPr lang="en" dirty="0"/>
          </a:p>
        </p:txBody>
      </p:sp>
      <p:sp>
        <p:nvSpPr>
          <p:cNvPr id="6"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2200"/>
              <a:buFont typeface="Playfair Display Regular"/>
              <a:buNone/>
              <a:tabLst/>
              <a:defRPr/>
            </a:pPr>
            <a:r>
              <a:rPr lang="pl-PL" sz="2200" dirty="0" smtClean="0">
                <a:solidFill>
                  <a:schemeClr val="accent1"/>
                </a:solidFill>
                <a:latin typeface="Playfair Display Regular"/>
                <a:ea typeface="Playfair Display Regular"/>
                <a:cs typeface="Playfair Display Regular"/>
                <a:sym typeface="Playfair Display Regular"/>
              </a:rPr>
              <a:t>G</a:t>
            </a:r>
            <a:r>
              <a:rPr kumimoji="0" lang="pl-PL" sz="2200" b="0" i="0" u="none" strike="noStrike" kern="0" cap="none" spc="0" normalizeH="0" baseline="0" noProof="0" dirty="0" err="1" smtClean="0">
                <a:ln>
                  <a:noFill/>
                </a:ln>
                <a:solidFill>
                  <a:schemeClr val="accent1"/>
                </a:solidFill>
                <a:effectLst/>
                <a:uLnTx/>
                <a:uFillTx/>
                <a:latin typeface="Playfair Display Regular"/>
                <a:ea typeface="Playfair Display Regular"/>
                <a:cs typeface="Playfair Display Regular"/>
                <a:sym typeface="Playfair Display Regular"/>
              </a:rPr>
              <a:t>ospodarka</a:t>
            </a:r>
            <a:r>
              <a:rPr kumimoji="0" lang="pl-PL" sz="2200" b="0" i="0" u="none" strike="noStrike" kern="0" cap="none" spc="0" normalizeH="0" baseline="0" noProof="0" dirty="0" smtClean="0">
                <a:ln>
                  <a:noFill/>
                </a:ln>
                <a:solidFill>
                  <a:schemeClr val="accent1"/>
                </a:solidFill>
                <a:effectLst/>
                <a:uLnTx/>
                <a:uFillTx/>
                <a:latin typeface="Playfair Display Regular"/>
                <a:ea typeface="Playfair Display Regular"/>
                <a:cs typeface="Playfair Display Regular"/>
                <a:sym typeface="Playfair Display Regular"/>
              </a:rPr>
              <a:t> Rumunii</a:t>
            </a:r>
            <a:endParaRPr kumimoji="0" lang="pl-PL" sz="2200" b="0" i="0" u="none" strike="noStrike" kern="0" cap="none" spc="0" normalizeH="0" baseline="0" noProof="0" dirty="0">
              <a:ln>
                <a:noFill/>
              </a:ln>
              <a:solidFill>
                <a:schemeClr val="accent1"/>
              </a:solidFill>
              <a:effectLst/>
              <a:uLnTx/>
              <a:uFillTx/>
              <a:latin typeface="Playfair Display Regular"/>
              <a:ea typeface="Playfair Display Regular"/>
              <a:cs typeface="Playfair Display Regular"/>
              <a:sym typeface="Playfair Display Regular"/>
            </a:endParaRPr>
          </a:p>
        </p:txBody>
      </p:sp>
      <p:sp>
        <p:nvSpPr>
          <p:cNvPr id="7" name="Tytuł 6"/>
          <p:cNvSpPr>
            <a:spLocks noGrp="1"/>
          </p:cNvSpPr>
          <p:nvPr>
            <p:ph type="title"/>
          </p:nvPr>
        </p:nvSpPr>
        <p:spPr/>
        <p:txBody>
          <a:bodyPr/>
          <a:lstStyle/>
          <a:p>
            <a:endParaRPr lang="pl-PL"/>
          </a:p>
        </p:txBody>
      </p:sp>
      <p:pic>
        <p:nvPicPr>
          <p:cNvPr id="2051" name="Picture 3"/>
          <p:cNvPicPr>
            <a:picLocks noChangeAspect="1" noChangeArrowheads="1"/>
          </p:cNvPicPr>
          <p:nvPr/>
        </p:nvPicPr>
        <p:blipFill>
          <a:blip r:embed="rId2"/>
          <a:srcRect/>
          <a:stretch>
            <a:fillRect/>
          </a:stretch>
        </p:blipFill>
        <p:spPr bwMode="auto">
          <a:xfrm>
            <a:off x="179513" y="915566"/>
            <a:ext cx="2088232" cy="388843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5"/>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pl-PL" dirty="0" smtClean="0"/>
              <a:t>Ludzie i turystyka</a:t>
            </a:r>
            <a:endParaRPr dirty="0"/>
          </a:p>
        </p:txBody>
      </p:sp>
      <p:sp>
        <p:nvSpPr>
          <p:cNvPr id="90" name="Google Shape;90;p15"/>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dirty="0"/>
          </a:p>
        </p:txBody>
      </p:sp>
      <p:pic>
        <p:nvPicPr>
          <p:cNvPr id="4098" name="Picture 2"/>
          <p:cNvPicPr>
            <a:picLocks noChangeAspect="1" noChangeArrowheads="1"/>
          </p:cNvPicPr>
          <p:nvPr/>
        </p:nvPicPr>
        <p:blipFill>
          <a:blip r:embed="rId3"/>
          <a:srcRect/>
          <a:stretch>
            <a:fillRect/>
          </a:stretch>
        </p:blipFill>
        <p:spPr bwMode="auto">
          <a:xfrm>
            <a:off x="5868144" y="843558"/>
            <a:ext cx="2407431" cy="3419510"/>
          </a:xfrm>
          <a:prstGeom prst="rect">
            <a:avLst/>
          </a:prstGeom>
          <a:noFill/>
          <a:ln w="9525">
            <a:noFill/>
            <a:miter lim="800000"/>
            <a:headEnd/>
            <a:tailEnd/>
          </a:ln>
          <a:effectLst/>
        </p:spPr>
      </p:pic>
      <p:sp>
        <p:nvSpPr>
          <p:cNvPr id="88" name="Google Shape;88;p15"/>
          <p:cNvSpPr txBox="1"/>
          <p:nvPr/>
        </p:nvSpPr>
        <p:spPr>
          <a:xfrm>
            <a:off x="6340775" y="1317875"/>
            <a:ext cx="1491300" cy="25152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pl-PL" sz="9600" b="1" dirty="0" smtClean="0">
                <a:solidFill>
                  <a:schemeClr val="lt1"/>
                </a:solidFill>
                <a:latin typeface="Inria Serif"/>
                <a:ea typeface="Inria Serif"/>
                <a:cs typeface="Inria Serif"/>
                <a:sym typeface="Inria Serif"/>
              </a:rPr>
              <a:t>2</a:t>
            </a:r>
            <a:endParaRPr sz="9600" b="1" dirty="0">
              <a:solidFill>
                <a:schemeClr val="lt1"/>
              </a:solidFill>
              <a:latin typeface="Inria Serif"/>
              <a:ea typeface="Inria Serif"/>
              <a:cs typeface="Inria Serif"/>
              <a:sym typeface="Inria Serif"/>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p:txBody>
          <a:bodyPr/>
          <a:lstStyle/>
          <a:p>
            <a:pPr algn="just">
              <a:lnSpc>
                <a:spcPct val="150000"/>
              </a:lnSpc>
            </a:pPr>
            <a:r>
              <a:rPr lang="pl-PL" sz="1400" dirty="0" smtClean="0">
                <a:latin typeface="+mj-lt"/>
              </a:rPr>
              <a:t>Rumunia to piękny kraj o bogatej, często tragicznej historii. Naród rumuński doświadczył wielu krzywd, wojen i niesprawiedliwości, co umocniło go w poczuciu własnej tradycji czy kultury. Krzywdzące stereotypy, które krążą w wielu społeczeństwach Europy, dotyczące Rumunów, to tylko jeden z problemów, jakim musi stawić czoła rumuńskie społeczeństwo.</a:t>
            </a: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18</a:t>
            </a:fld>
            <a:endParaRPr lang="en" dirty="0"/>
          </a:p>
        </p:txBody>
      </p:sp>
      <p:sp>
        <p:nvSpPr>
          <p:cNvPr id="6"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2200"/>
              <a:buFont typeface="Playfair Display Regular"/>
              <a:buNone/>
              <a:tabLst/>
              <a:defRPr/>
            </a:pPr>
            <a:r>
              <a:rPr lang="pl-PL" sz="2200" dirty="0" smtClean="0">
                <a:solidFill>
                  <a:schemeClr val="accent1"/>
                </a:solidFill>
                <a:latin typeface="+mj-lt"/>
                <a:ea typeface="Playfair Display Regular"/>
                <a:cs typeface="Playfair Display Regular"/>
                <a:sym typeface="Playfair Display Regular"/>
              </a:rPr>
              <a:t>Ludność</a:t>
            </a:r>
            <a:r>
              <a:rPr kumimoji="0" lang="pl-PL" sz="2200" b="0" i="0" u="none" strike="noStrike" kern="0" cap="none" spc="0" normalizeH="0" baseline="0" noProof="0" dirty="0" smtClean="0">
                <a:ln>
                  <a:noFill/>
                </a:ln>
                <a:solidFill>
                  <a:schemeClr val="accent1"/>
                </a:solidFill>
                <a:effectLst/>
                <a:uLnTx/>
                <a:uFillTx/>
                <a:latin typeface="Playfair Display Regular"/>
                <a:ea typeface="Playfair Display Regular"/>
                <a:cs typeface="Playfair Display Regular"/>
                <a:sym typeface="Playfair Display Regular"/>
              </a:rPr>
              <a:t> </a:t>
            </a:r>
            <a:r>
              <a:rPr kumimoji="0" lang="pl-PL" sz="2200" b="0" i="0" u="none" strike="noStrike" kern="0" cap="none" spc="0" normalizeH="0" baseline="0" noProof="0" dirty="0" smtClean="0">
                <a:ln>
                  <a:noFill/>
                </a:ln>
                <a:solidFill>
                  <a:schemeClr val="accent1"/>
                </a:solidFill>
                <a:effectLst/>
                <a:uLnTx/>
                <a:uFillTx/>
                <a:latin typeface="+mj-lt"/>
                <a:ea typeface="Playfair Display Regular"/>
                <a:cs typeface="Playfair Display Regular"/>
                <a:sym typeface="Playfair Display Regular"/>
              </a:rPr>
              <a:t>Rumunii</a:t>
            </a:r>
            <a:endParaRPr kumimoji="0" lang="pl-PL" sz="2200" b="0" i="0" u="none" strike="noStrike" kern="0" cap="none" spc="0" normalizeH="0" baseline="0" noProof="0" dirty="0">
              <a:ln>
                <a:noFill/>
              </a:ln>
              <a:solidFill>
                <a:schemeClr val="accent1"/>
              </a:solidFill>
              <a:effectLst/>
              <a:uLnTx/>
              <a:uFillTx/>
              <a:latin typeface="+mj-lt"/>
              <a:ea typeface="Playfair Display Regular"/>
              <a:cs typeface="Playfair Display Regular"/>
              <a:sym typeface="Playfair Display Regular"/>
            </a:endParaRPr>
          </a:p>
        </p:txBody>
      </p:sp>
      <p:sp>
        <p:nvSpPr>
          <p:cNvPr id="7" name="Tytuł 6"/>
          <p:cNvSpPr>
            <a:spLocks noGrp="1"/>
          </p:cNvSpPr>
          <p:nvPr>
            <p:ph type="title"/>
          </p:nvPr>
        </p:nvSpPr>
        <p:spPr/>
        <p:txBody>
          <a:bodyPr/>
          <a:lstStyle/>
          <a:p>
            <a:endParaRPr lang="pl-PL" dirty="0"/>
          </a:p>
        </p:txBody>
      </p:sp>
      <p:pic>
        <p:nvPicPr>
          <p:cNvPr id="97282" name="Picture 2"/>
          <p:cNvPicPr>
            <a:picLocks noChangeAspect="1" noChangeArrowheads="1"/>
          </p:cNvPicPr>
          <p:nvPr/>
        </p:nvPicPr>
        <p:blipFill>
          <a:blip r:embed="rId2"/>
          <a:srcRect/>
          <a:stretch>
            <a:fillRect/>
          </a:stretch>
        </p:blipFill>
        <p:spPr bwMode="auto">
          <a:xfrm>
            <a:off x="179512" y="1059582"/>
            <a:ext cx="2101155" cy="302433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2771800" y="987574"/>
            <a:ext cx="5925300" cy="3311100"/>
          </a:xfrm>
        </p:spPr>
        <p:txBody>
          <a:bodyPr/>
          <a:lstStyle/>
          <a:p>
            <a:pPr algn="just">
              <a:lnSpc>
                <a:spcPct val="150000"/>
              </a:lnSpc>
            </a:pPr>
            <a:r>
              <a:rPr lang="pl-PL" sz="1400" dirty="0" smtClean="0">
                <a:latin typeface="+mj-lt"/>
              </a:rPr>
              <a:t>Rumuni są pod wieloma względami podobni do Polaków. Ich wiara oraz konserwatyzm obyczajowy przypominają polskie społeczeństwo. Są także, podobnie jak my, przywiązani do swej historii, tradycji i deklarują postawy patriotyczne. Ważną rolę w życiu społecznym odgrywa Kościół Prawosławny, a prawosławie jest nieoficjalną religią państwową. Ponieważ większość obywateli Rumunii jest wyznania prawosławnego, Kościół odgrywa ważną rolę w kształtowaniu życia społecznego, kulturalnego, a nawet politycznego. Naturalnie, jak w każdym społeczeństwie, znajdują się i tu osoby, które odchodzą czy nie chodzą do kościoła lub po prostu nie są wierzące. Kościół prawosławny w Rumunii jest nastawiony na ekumenizm, dialog i współpracę z innymi wyznaniami, w tym przede wszystkim z kościołem katolickim.</a:t>
            </a: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19</a:t>
            </a:fld>
            <a:endParaRPr lang="en" dirty="0"/>
          </a:p>
        </p:txBody>
      </p:sp>
      <p:sp>
        <p:nvSpPr>
          <p:cNvPr id="6"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2200"/>
              <a:buFont typeface="Playfair Display Regular"/>
              <a:buNone/>
              <a:tabLst/>
              <a:defRPr/>
            </a:pPr>
            <a:r>
              <a:rPr lang="pl-PL" sz="2200" dirty="0" smtClean="0">
                <a:solidFill>
                  <a:schemeClr val="accent1"/>
                </a:solidFill>
                <a:latin typeface="+mj-lt"/>
                <a:ea typeface="Playfair Display Regular"/>
                <a:cs typeface="Playfair Display Regular"/>
                <a:sym typeface="Playfair Display Regular"/>
              </a:rPr>
              <a:t>Ludność</a:t>
            </a:r>
            <a:r>
              <a:rPr kumimoji="0" lang="pl-PL" sz="2200" b="0" i="0" u="none" strike="noStrike" kern="0" cap="none" spc="0" normalizeH="0" baseline="0" noProof="0" dirty="0" smtClean="0">
                <a:ln>
                  <a:noFill/>
                </a:ln>
                <a:solidFill>
                  <a:schemeClr val="accent1"/>
                </a:solidFill>
                <a:effectLst/>
                <a:uLnTx/>
                <a:uFillTx/>
                <a:latin typeface="+mj-lt"/>
                <a:ea typeface="Playfair Display Regular"/>
                <a:cs typeface="Playfair Display Regular"/>
                <a:sym typeface="Playfair Display Regular"/>
              </a:rPr>
              <a:t> Rumunii</a:t>
            </a:r>
            <a:endParaRPr kumimoji="0" lang="pl-PL" sz="2200" b="0" i="0" u="none" strike="noStrike" kern="0" cap="none" spc="0" normalizeH="0" baseline="0" noProof="0" dirty="0">
              <a:ln>
                <a:noFill/>
              </a:ln>
              <a:solidFill>
                <a:schemeClr val="accent1"/>
              </a:solidFill>
              <a:effectLst/>
              <a:uLnTx/>
              <a:uFillTx/>
              <a:latin typeface="+mj-lt"/>
              <a:ea typeface="Playfair Display Regular"/>
              <a:cs typeface="Playfair Display Regular"/>
              <a:sym typeface="Playfair Display Regular"/>
            </a:endParaRPr>
          </a:p>
        </p:txBody>
      </p:sp>
      <p:sp>
        <p:nvSpPr>
          <p:cNvPr id="7" name="Tytuł 6"/>
          <p:cNvSpPr>
            <a:spLocks noGrp="1"/>
          </p:cNvSpPr>
          <p:nvPr>
            <p:ph type="title"/>
          </p:nvPr>
        </p:nvSpPr>
        <p:spPr/>
        <p:txBody>
          <a:bodyPr/>
          <a:lstStyle/>
          <a:p>
            <a:endParaRPr lang="pl-PL" dirty="0"/>
          </a:p>
        </p:txBody>
      </p:sp>
      <p:pic>
        <p:nvPicPr>
          <p:cNvPr id="98306" name="Picture 2"/>
          <p:cNvPicPr>
            <a:picLocks noChangeAspect="1" noChangeArrowheads="1"/>
          </p:cNvPicPr>
          <p:nvPr/>
        </p:nvPicPr>
        <p:blipFill>
          <a:blip r:embed="rId2"/>
          <a:srcRect/>
          <a:stretch>
            <a:fillRect/>
          </a:stretch>
        </p:blipFill>
        <p:spPr bwMode="auto">
          <a:xfrm>
            <a:off x="251520" y="915566"/>
            <a:ext cx="1944216" cy="38164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23478"/>
            <a:ext cx="4746000" cy="1159800"/>
          </a:xfrm>
        </p:spPr>
        <p:txBody>
          <a:bodyPr/>
          <a:lstStyle/>
          <a:p>
            <a:r>
              <a:rPr lang="pl-PL" dirty="0" smtClean="0"/>
              <a:t>Rumunia</a:t>
            </a:r>
            <a:endParaRPr lang="pl-PL" dirty="0"/>
          </a:p>
        </p:txBody>
      </p:sp>
      <p:sp>
        <p:nvSpPr>
          <p:cNvPr id="3" name="Podtytuł 2"/>
          <p:cNvSpPr>
            <a:spLocks noGrp="1"/>
          </p:cNvSpPr>
          <p:nvPr>
            <p:ph type="subTitle" idx="1"/>
          </p:nvPr>
        </p:nvSpPr>
        <p:spPr>
          <a:xfrm>
            <a:off x="251520" y="1275606"/>
            <a:ext cx="4746000" cy="1872649"/>
          </a:xfrm>
        </p:spPr>
        <p:txBody>
          <a:bodyPr/>
          <a:lstStyle/>
          <a:p>
            <a:r>
              <a:rPr lang="pl-PL" dirty="0" smtClean="0">
                <a:latin typeface="+mn-lt"/>
              </a:rPr>
              <a:t>	Rumunia jest krajem demokratycznym, republiką parlamentarną. Językiem urzędowym jest rumuński. Stolicą kraju od 1862 r. jest Bukareszt.</a:t>
            </a:r>
            <a:endParaRPr lang="pl-PL" dirty="0">
              <a:latin typeface="+mn-lt"/>
            </a:endParaRPr>
          </a:p>
        </p:txBody>
      </p:sp>
      <p:pic>
        <p:nvPicPr>
          <p:cNvPr id="4" name="Picture 5"/>
          <p:cNvPicPr>
            <a:picLocks noChangeAspect="1" noChangeArrowheads="1"/>
          </p:cNvPicPr>
          <p:nvPr/>
        </p:nvPicPr>
        <p:blipFill>
          <a:blip r:embed="rId3"/>
          <a:srcRect/>
          <a:stretch>
            <a:fillRect/>
          </a:stretch>
        </p:blipFill>
        <p:spPr bwMode="auto">
          <a:xfrm>
            <a:off x="6660232" y="1059582"/>
            <a:ext cx="936104" cy="1355256"/>
          </a:xfrm>
          <a:prstGeom prst="rect">
            <a:avLst/>
          </a:prstGeom>
          <a:noFill/>
          <a:ln w="9525">
            <a:noFill/>
            <a:miter lim="800000"/>
            <a:headEnd/>
            <a:tailEnd/>
          </a:ln>
          <a:effectLst/>
        </p:spPr>
      </p:pic>
      <p:pic>
        <p:nvPicPr>
          <p:cNvPr id="95234" name="Picture 2"/>
          <p:cNvPicPr>
            <a:picLocks noChangeAspect="1" noChangeArrowheads="1"/>
          </p:cNvPicPr>
          <p:nvPr/>
        </p:nvPicPr>
        <p:blipFill>
          <a:blip r:embed="rId4"/>
          <a:srcRect/>
          <a:stretch>
            <a:fillRect/>
          </a:stretch>
        </p:blipFill>
        <p:spPr bwMode="auto">
          <a:xfrm>
            <a:off x="6372200" y="2643758"/>
            <a:ext cx="1512168" cy="1008112"/>
          </a:xfrm>
          <a:prstGeom prst="rect">
            <a:avLst/>
          </a:prstGeom>
          <a:noFill/>
          <a:ln w="9525">
            <a:noFill/>
            <a:miter lim="800000"/>
            <a:headEnd/>
            <a:tailEnd/>
          </a:ln>
          <a:effectLst/>
        </p:spPr>
      </p:pic>
      <p:pic>
        <p:nvPicPr>
          <p:cNvPr id="6" name="Romania_National_Anthem_-_Desteapta-te_Romane.ogg.mp3">
            <a:hlinkClick r:id="" action="ppaction://media"/>
          </p:cNvPr>
          <p:cNvPicPr>
            <a:picLocks noRot="1" noChangeAspect="1"/>
          </p:cNvPicPr>
          <p:nvPr>
            <a:audioFile r:link="rId1"/>
          </p:nvPr>
        </p:nvPicPr>
        <p:blipFill>
          <a:blip r:embed="rId5"/>
          <a:stretch>
            <a:fillRect/>
          </a:stretch>
        </p:blipFill>
        <p:spPr>
          <a:xfrm>
            <a:off x="6372200" y="3795886"/>
            <a:ext cx="316483" cy="316483"/>
          </a:xfrm>
          <a:prstGeom prst="rect">
            <a:avLst/>
          </a:prstGeom>
        </p:spPr>
      </p:pic>
      <p:sp>
        <p:nvSpPr>
          <p:cNvPr id="8" name="Podtytuł 2"/>
          <p:cNvSpPr txBox="1">
            <a:spLocks/>
          </p:cNvSpPr>
          <p:nvPr/>
        </p:nvSpPr>
        <p:spPr>
          <a:xfrm>
            <a:off x="6660232" y="3795887"/>
            <a:ext cx="1440160" cy="432048"/>
          </a:xfrm>
          <a:prstGeom prst="rect">
            <a:avLst/>
          </a:prstGeom>
          <a:noFill/>
          <a:ln>
            <a:noFill/>
          </a:ln>
        </p:spPr>
        <p:txBody>
          <a:bodyPr spcFirstLastPara="1" wrap="square" lIns="0" tIns="0" rIns="0" bIns="0" anchor="t" anchorCtr="0">
            <a:noAutofit/>
          </a:bodyPr>
          <a:lstStyle/>
          <a:p>
            <a:pPr marL="457200" lvl="0" indent="-355600">
              <a:lnSpc>
                <a:spcPct val="115000"/>
              </a:lnSpc>
              <a:buClr>
                <a:schemeClr val="dk1"/>
              </a:buClr>
              <a:buSzPts val="1400"/>
            </a:pPr>
            <a:r>
              <a:rPr lang="pl-PL" sz="1050" dirty="0" smtClean="0">
                <a:solidFill>
                  <a:schemeClr val="dk1"/>
                </a:solidFill>
                <a:latin typeface="+mj-lt"/>
                <a:ea typeface="Inria Serif Light"/>
                <a:cs typeface="Inria Serif Light"/>
                <a:sym typeface="Inria Serif Light"/>
              </a:rPr>
              <a:t>Hymn: ”Przebudź się, Rumunie!”</a:t>
            </a:r>
            <a:endParaRPr kumimoji="0" lang="pl-PL" sz="1050" b="0" i="0" u="none" strike="noStrike" kern="0" cap="none" spc="0" normalizeH="0" baseline="0" noProof="0" dirty="0">
              <a:ln>
                <a:noFill/>
              </a:ln>
              <a:solidFill>
                <a:schemeClr val="dk1"/>
              </a:solidFill>
              <a:effectLst/>
              <a:uLnTx/>
              <a:uFillTx/>
              <a:latin typeface="+mj-lt"/>
              <a:ea typeface="Inria Serif Light"/>
              <a:cs typeface="Inria Serif Light"/>
              <a:sym typeface="Inria Serif Light"/>
            </a:endParaRPr>
          </a:p>
        </p:txBody>
      </p:sp>
      <p:grpSp>
        <p:nvGrpSpPr>
          <p:cNvPr id="24" name="Google Shape;712;p48"/>
          <p:cNvGrpSpPr/>
          <p:nvPr/>
        </p:nvGrpSpPr>
        <p:grpSpPr>
          <a:xfrm>
            <a:off x="8316416" y="123478"/>
            <a:ext cx="683568" cy="792088"/>
            <a:chOff x="590250" y="244200"/>
            <a:chExt cx="407975" cy="532175"/>
          </a:xfrm>
        </p:grpSpPr>
        <p:sp>
          <p:nvSpPr>
            <p:cNvPr id="25" name="Google Shape;713;p48"/>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4;p48"/>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5;p48"/>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6;p48"/>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7;p48"/>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8;p48"/>
            <p:cNvSpPr/>
            <p:nvPr/>
          </p:nvSpPr>
          <p:spPr>
            <a:xfrm>
              <a:off x="649925" y="590050"/>
              <a:ext cx="133975" cy="25"/>
            </a:xfrm>
            <a:custGeom>
              <a:avLst/>
              <a:gdLst/>
              <a:ahLst/>
              <a:cxnLst/>
              <a:rect l="l" t="t" r="r" b="b"/>
              <a:pathLst>
                <a:path w="5359" h="1" fill="none" extrusionOk="0">
                  <a:moveTo>
                    <a:pt x="5358" y="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9;p48"/>
            <p:cNvSpPr/>
            <p:nvPr/>
          </p:nvSpPr>
          <p:spPr>
            <a:xfrm>
              <a:off x="649925" y="534625"/>
              <a:ext cx="255750" cy="25"/>
            </a:xfrm>
            <a:custGeom>
              <a:avLst/>
              <a:gdLst/>
              <a:ahLst/>
              <a:cxnLst/>
              <a:rect l="l" t="t" r="r" b="b"/>
              <a:pathLst>
                <a:path w="10230" h="1" fill="none" extrusionOk="0">
                  <a:moveTo>
                    <a:pt x="1022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20;p48"/>
            <p:cNvSpPr/>
            <p:nvPr/>
          </p:nvSpPr>
          <p:spPr>
            <a:xfrm>
              <a:off x="649925" y="479825"/>
              <a:ext cx="255750" cy="25"/>
            </a:xfrm>
            <a:custGeom>
              <a:avLst/>
              <a:gdLst/>
              <a:ahLst/>
              <a:cxnLst/>
              <a:rect l="l" t="t" r="r" b="b"/>
              <a:pathLst>
                <a:path w="10230" h="1" fill="none" extrusionOk="0">
                  <a:moveTo>
                    <a:pt x="1022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21;p48"/>
            <p:cNvSpPr/>
            <p:nvPr/>
          </p:nvSpPr>
          <p:spPr>
            <a:xfrm>
              <a:off x="649925" y="424425"/>
              <a:ext cx="255750" cy="25"/>
            </a:xfrm>
            <a:custGeom>
              <a:avLst/>
              <a:gdLst/>
              <a:ahLst/>
              <a:cxnLst/>
              <a:rect l="l" t="t" r="r" b="b"/>
              <a:pathLst>
                <a:path w="10230" h="1" fill="none" extrusionOk="0">
                  <a:moveTo>
                    <a:pt x="10229" y="1"/>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22;p48"/>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23;p48"/>
            <p:cNvSpPr/>
            <p:nvPr/>
          </p:nvSpPr>
          <p:spPr>
            <a:xfrm>
              <a:off x="654800" y="244200"/>
              <a:ext cx="25" cy="51175"/>
            </a:xfrm>
            <a:custGeom>
              <a:avLst/>
              <a:gdLst/>
              <a:ahLst/>
              <a:cxnLst/>
              <a:rect l="l" t="t" r="r" b="b"/>
              <a:pathLst>
                <a:path w="1" h="2047" fill="none" extrusionOk="0">
                  <a:moveTo>
                    <a:pt x="0" y="1"/>
                  </a:moveTo>
                  <a:lnTo>
                    <a:pt x="0" y="204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24;p48"/>
            <p:cNvSpPr/>
            <p:nvPr/>
          </p:nvSpPr>
          <p:spPr>
            <a:xfrm>
              <a:off x="737600" y="244200"/>
              <a:ext cx="25" cy="51175"/>
            </a:xfrm>
            <a:custGeom>
              <a:avLst/>
              <a:gdLst/>
              <a:ahLst/>
              <a:cxnLst/>
              <a:rect l="l" t="t" r="r" b="b"/>
              <a:pathLst>
                <a:path w="1" h="2047" fill="none" extrusionOk="0">
                  <a:moveTo>
                    <a:pt x="1" y="1"/>
                  </a:moveTo>
                  <a:lnTo>
                    <a:pt x="1" y="204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25;p48"/>
            <p:cNvSpPr/>
            <p:nvPr/>
          </p:nvSpPr>
          <p:spPr>
            <a:xfrm>
              <a:off x="820400" y="244200"/>
              <a:ext cx="25" cy="51175"/>
            </a:xfrm>
            <a:custGeom>
              <a:avLst/>
              <a:gdLst/>
              <a:ahLst/>
              <a:cxnLst/>
              <a:rect l="l" t="t" r="r" b="b"/>
              <a:pathLst>
                <a:path w="1" h="2047" fill="none" extrusionOk="0">
                  <a:moveTo>
                    <a:pt x="1" y="1"/>
                  </a:moveTo>
                  <a:lnTo>
                    <a:pt x="1" y="204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26;p48"/>
            <p:cNvSpPr/>
            <p:nvPr/>
          </p:nvSpPr>
          <p:spPr>
            <a:xfrm>
              <a:off x="903225" y="244200"/>
              <a:ext cx="25" cy="51175"/>
            </a:xfrm>
            <a:custGeom>
              <a:avLst/>
              <a:gdLst/>
              <a:ahLst/>
              <a:cxnLst/>
              <a:rect l="l" t="t" r="r" b="b"/>
              <a:pathLst>
                <a:path w="1" h="2047" fill="none" extrusionOk="0">
                  <a:moveTo>
                    <a:pt x="0" y="1"/>
                  </a:moveTo>
                  <a:lnTo>
                    <a:pt x="0" y="204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Podtytuł 2"/>
          <p:cNvSpPr txBox="1">
            <a:spLocks/>
          </p:cNvSpPr>
          <p:nvPr/>
        </p:nvSpPr>
        <p:spPr>
          <a:xfrm>
            <a:off x="251520" y="2067694"/>
            <a:ext cx="4746000" cy="1872649"/>
          </a:xfrm>
          <a:prstGeom prst="rect">
            <a:avLst/>
          </a:prstGeom>
          <a:noFill/>
          <a:ln>
            <a:noFill/>
          </a:ln>
        </p:spPr>
        <p:txBody>
          <a:bodyPr spcFirstLastPara="1" wrap="square" lIns="0" tIns="0" rIns="0" bIns="0" anchor="t" anchorCtr="0">
            <a:noAutofit/>
          </a:bodyPr>
          <a:lstStyle/>
          <a:p>
            <a:pPr marL="457200" lvl="0" indent="-355600">
              <a:lnSpc>
                <a:spcPct val="115000"/>
              </a:lnSpc>
              <a:buClr>
                <a:schemeClr val="dk1"/>
              </a:buClr>
              <a:buSzPts val="1400"/>
            </a:pPr>
            <a:r>
              <a:rPr lang="pl-PL" dirty="0" smtClean="0">
                <a:solidFill>
                  <a:schemeClr val="dk1"/>
                </a:solidFill>
                <a:latin typeface="+mj-lt"/>
                <a:ea typeface="Inria Serif Light"/>
                <a:cs typeface="Inria Serif Light"/>
                <a:sym typeface="Inria Serif Light"/>
              </a:rPr>
              <a:t>	Całkowita liczba ludności Rumunii wynosi ok. 19.6 miliona ludzi, co jest osiemdziesiątym wynikiem na świecie i siódmym wśród krajów Unii Europejskiej, do której Rumunia przynależy od 2007 roku. Państwo jest również członkiem NATO (2004) oraz Organizacji Narodów Zjednoczonych (1955).</a:t>
            </a:r>
            <a:endParaRPr kumimoji="0" lang="pl-PL" b="0" i="0" u="none" strike="noStrike" kern="0" cap="none" spc="0" normalizeH="0" baseline="0" noProof="0" dirty="0">
              <a:ln>
                <a:noFill/>
              </a:ln>
              <a:solidFill>
                <a:schemeClr val="dk1"/>
              </a:solidFill>
              <a:effectLst/>
              <a:uLnTx/>
              <a:uFillTx/>
              <a:latin typeface="+mj-lt"/>
              <a:ea typeface="Inria Serif Light"/>
              <a:cs typeface="Inria Serif Light"/>
              <a:sym typeface="Inria Serif Light"/>
            </a:endParaRPr>
          </a:p>
        </p:txBody>
      </p:sp>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34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2771800" y="987574"/>
            <a:ext cx="5925300" cy="3311100"/>
          </a:xfrm>
        </p:spPr>
        <p:txBody>
          <a:bodyPr/>
          <a:lstStyle/>
          <a:p>
            <a:pPr algn="just">
              <a:lnSpc>
                <a:spcPct val="150000"/>
              </a:lnSpc>
            </a:pPr>
            <a:r>
              <a:rPr lang="pl-PL" sz="1400" dirty="0" smtClean="0">
                <a:latin typeface="+mj-lt"/>
              </a:rPr>
              <a:t>Rumunia należy do tych państw, które oddzieliły religię od kościoła i oficjalnie deklaruje się jako państwo świeckie. Kiedy jednak przyjrzy się procentowemu podziałowi ludności Rumunii pod względem wyznawanych religii, to okaże się, że w ponad 90 procentach jest to państwo chrześcijańskie. Dominującym wyznaniem wśród Rumunów jest prawosławie, choć doskonale radzą tu sobie wyznawcy protestantyzmu czy katolicy. Można także natrafić na niewielkie grupy wyznawców islamu, Świadków Jehowy czy unitarian. Przeważająca jednak liczba mieszkańców kraju wierzy w Boga. Liczne wojny, migracje ludności, zmiany granic miały istotny wpływ na to, w co wierzyli i wierzą, a także w jakim obrządku praktykują mieszkańcy Rumunii.</a:t>
            </a: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20</a:t>
            </a:fld>
            <a:endParaRPr lang="en" dirty="0"/>
          </a:p>
        </p:txBody>
      </p:sp>
      <p:sp>
        <p:nvSpPr>
          <p:cNvPr id="6"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2200"/>
              <a:buFont typeface="Playfair Display Regular"/>
              <a:buNone/>
              <a:tabLst/>
              <a:defRPr/>
            </a:pPr>
            <a:r>
              <a:rPr lang="pl-PL" sz="2200" dirty="0" smtClean="0">
                <a:solidFill>
                  <a:schemeClr val="accent1"/>
                </a:solidFill>
                <a:latin typeface="+mj-lt"/>
                <a:ea typeface="Playfair Display Regular"/>
                <a:cs typeface="Playfair Display Regular"/>
                <a:sym typeface="Playfair Display Regular"/>
              </a:rPr>
              <a:t>Ludność</a:t>
            </a:r>
            <a:r>
              <a:rPr kumimoji="0" lang="pl-PL" sz="2200" b="0" i="0" u="none" strike="noStrike" kern="0" cap="none" spc="0" normalizeH="0" baseline="0" noProof="0" dirty="0" smtClean="0">
                <a:ln>
                  <a:noFill/>
                </a:ln>
                <a:solidFill>
                  <a:schemeClr val="accent1"/>
                </a:solidFill>
                <a:effectLst/>
                <a:uLnTx/>
                <a:uFillTx/>
                <a:latin typeface="+mj-lt"/>
                <a:ea typeface="Playfair Display Regular"/>
                <a:cs typeface="Playfair Display Regular"/>
                <a:sym typeface="Playfair Display Regular"/>
              </a:rPr>
              <a:t> Rumunii</a:t>
            </a:r>
            <a:endParaRPr kumimoji="0" lang="pl-PL" sz="2200" b="0" i="0" u="none" strike="noStrike" kern="0" cap="none" spc="0" normalizeH="0" baseline="0" noProof="0" dirty="0">
              <a:ln>
                <a:noFill/>
              </a:ln>
              <a:solidFill>
                <a:schemeClr val="accent1"/>
              </a:solidFill>
              <a:effectLst/>
              <a:uLnTx/>
              <a:uFillTx/>
              <a:latin typeface="+mj-lt"/>
              <a:ea typeface="Playfair Display Regular"/>
              <a:cs typeface="Playfair Display Regular"/>
              <a:sym typeface="Playfair Display Regular"/>
            </a:endParaRPr>
          </a:p>
        </p:txBody>
      </p:sp>
      <p:sp>
        <p:nvSpPr>
          <p:cNvPr id="7" name="Tytuł 6"/>
          <p:cNvSpPr>
            <a:spLocks noGrp="1"/>
          </p:cNvSpPr>
          <p:nvPr>
            <p:ph type="title"/>
          </p:nvPr>
        </p:nvSpPr>
        <p:spPr/>
        <p:txBody>
          <a:bodyPr/>
          <a:lstStyle/>
          <a:p>
            <a:endParaRPr lang="pl-PL" dirty="0"/>
          </a:p>
        </p:txBody>
      </p:sp>
      <p:pic>
        <p:nvPicPr>
          <p:cNvPr id="8" name="Picture 2" descr="https://i.pinimg.com/736x/26/47/3f/26473f5d437ad572b5ef2cffeb7ba453--romania-built-ins.jpg"/>
          <p:cNvPicPr>
            <a:picLocks noChangeAspect="1" noChangeArrowheads="1"/>
          </p:cNvPicPr>
          <p:nvPr/>
        </p:nvPicPr>
        <p:blipFill>
          <a:blip r:embed="rId2"/>
          <a:srcRect/>
          <a:stretch>
            <a:fillRect/>
          </a:stretch>
        </p:blipFill>
        <p:spPr bwMode="auto">
          <a:xfrm>
            <a:off x="179512" y="915566"/>
            <a:ext cx="2029226"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2771800" y="987574"/>
            <a:ext cx="5925300" cy="3311100"/>
          </a:xfrm>
        </p:spPr>
        <p:txBody>
          <a:bodyPr/>
          <a:lstStyle/>
          <a:p>
            <a:pPr algn="just">
              <a:lnSpc>
                <a:spcPct val="150000"/>
              </a:lnSpc>
            </a:pPr>
            <a:r>
              <a:rPr lang="pl-PL" sz="1400" dirty="0" smtClean="0">
                <a:latin typeface="+mj-lt"/>
              </a:rPr>
              <a:t>Obok religii ważną rolę w społeczeństwie odgrywa kultura ludowa, do której Rumunii są szczególnie przywiązani. Zespoły folklorystyczne, wystawy, przedstawienia cieszą się ogromną popularnością, a twórcy muzyki ludowej są popularnymi gwiazdami. Charakter ludowy można odnaleźć w wielu dziedzinach życia. Wielką rolę odgrywa tu także charakter świąt Bożego Narodzenia czy Wielkanocy. To bardzo rodzinne święta, które podobnie jak w Polsce, są czasem rodzinnym, spędzanym w gronie najbliższych.</a:t>
            </a:r>
          </a:p>
          <a:p>
            <a:pPr algn="just">
              <a:lnSpc>
                <a:spcPct val="150000"/>
              </a:lnSpc>
            </a:pPr>
            <a:r>
              <a:rPr lang="pl-PL" sz="1400" dirty="0" smtClean="0">
                <a:latin typeface="+mj-lt"/>
              </a:rPr>
              <a:t>Pomimo wielkiego wpływu kultury na społeczeństwo, jego nacjonalizm nie jest wrogi względem innych narodów.</a:t>
            </a: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21</a:t>
            </a:fld>
            <a:endParaRPr lang="en" dirty="0"/>
          </a:p>
        </p:txBody>
      </p:sp>
      <p:sp>
        <p:nvSpPr>
          <p:cNvPr id="6"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2200"/>
              <a:buFont typeface="Playfair Display Regular"/>
              <a:buNone/>
              <a:tabLst/>
              <a:defRPr/>
            </a:pPr>
            <a:r>
              <a:rPr lang="pl-PL" sz="2200" dirty="0" smtClean="0">
                <a:solidFill>
                  <a:schemeClr val="accent1"/>
                </a:solidFill>
                <a:latin typeface="+mj-lt"/>
                <a:ea typeface="Playfair Display Regular"/>
                <a:cs typeface="Playfair Display Regular"/>
                <a:sym typeface="Playfair Display Regular"/>
              </a:rPr>
              <a:t>Ludność</a:t>
            </a:r>
            <a:r>
              <a:rPr kumimoji="0" lang="pl-PL" sz="2200" b="0" i="0" u="none" strike="noStrike" kern="0" cap="none" spc="0" normalizeH="0" baseline="0" noProof="0" dirty="0" smtClean="0">
                <a:ln>
                  <a:noFill/>
                </a:ln>
                <a:solidFill>
                  <a:schemeClr val="accent1"/>
                </a:solidFill>
                <a:effectLst/>
                <a:uLnTx/>
                <a:uFillTx/>
                <a:latin typeface="+mj-lt"/>
                <a:ea typeface="Playfair Display Regular"/>
                <a:cs typeface="Playfair Display Regular"/>
                <a:sym typeface="Playfair Display Regular"/>
              </a:rPr>
              <a:t> Rumunii</a:t>
            </a:r>
            <a:endParaRPr kumimoji="0" lang="pl-PL" sz="2200" b="0" i="0" u="none" strike="noStrike" kern="0" cap="none" spc="0" normalizeH="0" baseline="0" noProof="0" dirty="0">
              <a:ln>
                <a:noFill/>
              </a:ln>
              <a:solidFill>
                <a:schemeClr val="accent1"/>
              </a:solidFill>
              <a:effectLst/>
              <a:uLnTx/>
              <a:uFillTx/>
              <a:latin typeface="+mj-lt"/>
              <a:ea typeface="Playfair Display Regular"/>
              <a:cs typeface="Playfair Display Regular"/>
              <a:sym typeface="Playfair Display Regular"/>
            </a:endParaRPr>
          </a:p>
        </p:txBody>
      </p:sp>
      <p:sp>
        <p:nvSpPr>
          <p:cNvPr id="7" name="Tytuł 6"/>
          <p:cNvSpPr>
            <a:spLocks noGrp="1"/>
          </p:cNvSpPr>
          <p:nvPr>
            <p:ph type="title"/>
          </p:nvPr>
        </p:nvSpPr>
        <p:spPr/>
        <p:txBody>
          <a:bodyPr/>
          <a:lstStyle/>
          <a:p>
            <a:endParaRPr lang="pl-PL" dirty="0"/>
          </a:p>
        </p:txBody>
      </p:sp>
      <p:pic>
        <p:nvPicPr>
          <p:cNvPr id="100355" name="Picture 3"/>
          <p:cNvPicPr>
            <a:picLocks noChangeAspect="1" noChangeArrowheads="1"/>
          </p:cNvPicPr>
          <p:nvPr/>
        </p:nvPicPr>
        <p:blipFill>
          <a:blip r:embed="rId2"/>
          <a:srcRect/>
          <a:stretch>
            <a:fillRect/>
          </a:stretch>
        </p:blipFill>
        <p:spPr bwMode="auto">
          <a:xfrm>
            <a:off x="251520" y="843558"/>
            <a:ext cx="1991257" cy="391289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2771800" y="987574"/>
            <a:ext cx="5925300" cy="3311100"/>
          </a:xfrm>
        </p:spPr>
        <p:txBody>
          <a:bodyPr/>
          <a:lstStyle/>
          <a:p>
            <a:pPr algn="just">
              <a:lnSpc>
                <a:spcPct val="150000"/>
              </a:lnSpc>
            </a:pPr>
            <a:r>
              <a:rPr lang="pl-PL" sz="1400" dirty="0" smtClean="0">
                <a:latin typeface="+mj-lt"/>
              </a:rPr>
              <a:t>Rumunia to spory tygiel kulturowo-etniczny. W jej granicach zamieszkują mniejszości narodowe, które stanowią ok 12 procent całości społeczeństwa. Największą grupę mniejszości stanowią Węgrzy, a zaraz za nimi są Cyganie, Niemcy i Ukraińcy. Polacy lub osoby o polskich korzeniach zamieszkują głównie tereny Bukowiny. Oczywiście, jak wszędzie, i w społeczeństwie rumuńskim znajdą się ekstremiści, którzy co jakiś czas wygłaszają swoje niewybredne hasła pod adresem mniejszości narodowych, szczególnie węgierskiej. Najbardziej jednak zapalny punkt to kontakty z mniejszością romską.</a:t>
            </a: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22</a:t>
            </a:fld>
            <a:endParaRPr lang="en" dirty="0"/>
          </a:p>
        </p:txBody>
      </p:sp>
      <p:sp>
        <p:nvSpPr>
          <p:cNvPr id="6"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90000"/>
              </a:lnSpc>
              <a:spcBef>
                <a:spcPts val="0"/>
              </a:spcBef>
              <a:spcAft>
                <a:spcPts val="0"/>
              </a:spcAft>
              <a:buClr>
                <a:schemeClr val="accent1"/>
              </a:buClr>
              <a:buSzPts val="2200"/>
              <a:buFont typeface="Playfair Display Regular"/>
              <a:buNone/>
              <a:tabLst/>
              <a:defRPr/>
            </a:pPr>
            <a:r>
              <a:rPr lang="pl-PL" sz="2200" dirty="0" smtClean="0">
                <a:solidFill>
                  <a:schemeClr val="accent1"/>
                </a:solidFill>
                <a:latin typeface="Playfair Display Regular"/>
                <a:ea typeface="Playfair Display Regular"/>
                <a:cs typeface="Playfair Display Regular"/>
                <a:sym typeface="Playfair Display Regular"/>
              </a:rPr>
              <a:t>Ludność</a:t>
            </a:r>
            <a:r>
              <a:rPr kumimoji="0" lang="pl-PL" sz="2200" b="0" i="0" u="none" strike="noStrike" kern="0" cap="none" spc="0" normalizeH="0" baseline="0" noProof="0" dirty="0" smtClean="0">
                <a:ln>
                  <a:noFill/>
                </a:ln>
                <a:solidFill>
                  <a:schemeClr val="accent1"/>
                </a:solidFill>
                <a:effectLst/>
                <a:uLnTx/>
                <a:uFillTx/>
                <a:latin typeface="Playfair Display Regular"/>
                <a:ea typeface="Playfair Display Regular"/>
                <a:cs typeface="Playfair Display Regular"/>
                <a:sym typeface="Playfair Display Regular"/>
              </a:rPr>
              <a:t> Rumunii</a:t>
            </a:r>
            <a:endParaRPr kumimoji="0" lang="pl-PL" sz="2200" b="0" i="0" u="none" strike="noStrike" kern="0" cap="none" spc="0" normalizeH="0" baseline="0" noProof="0" dirty="0">
              <a:ln>
                <a:noFill/>
              </a:ln>
              <a:solidFill>
                <a:schemeClr val="accent1"/>
              </a:solidFill>
              <a:effectLst/>
              <a:uLnTx/>
              <a:uFillTx/>
              <a:latin typeface="Playfair Display Regular"/>
              <a:ea typeface="Playfair Display Regular"/>
              <a:cs typeface="Playfair Display Regular"/>
              <a:sym typeface="Playfair Display Regular"/>
            </a:endParaRPr>
          </a:p>
        </p:txBody>
      </p:sp>
      <p:sp>
        <p:nvSpPr>
          <p:cNvPr id="7" name="Tytuł 6"/>
          <p:cNvSpPr>
            <a:spLocks noGrp="1"/>
          </p:cNvSpPr>
          <p:nvPr>
            <p:ph type="title"/>
          </p:nvPr>
        </p:nvSpPr>
        <p:spPr/>
        <p:txBody>
          <a:bodyPr/>
          <a:lstStyle/>
          <a:p>
            <a:endParaRPr lang="pl-PL" dirty="0"/>
          </a:p>
        </p:txBody>
      </p:sp>
      <p:pic>
        <p:nvPicPr>
          <p:cNvPr id="99329" name="Picture 1"/>
          <p:cNvPicPr>
            <a:picLocks noChangeAspect="1" noChangeArrowheads="1"/>
          </p:cNvPicPr>
          <p:nvPr/>
        </p:nvPicPr>
        <p:blipFill>
          <a:blip r:embed="rId2"/>
          <a:srcRect/>
          <a:stretch>
            <a:fillRect/>
          </a:stretch>
        </p:blipFill>
        <p:spPr bwMode="auto">
          <a:xfrm>
            <a:off x="179512" y="915566"/>
            <a:ext cx="2088232" cy="389460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a:xfrm>
            <a:off x="2771800" y="1059582"/>
            <a:ext cx="5925300" cy="3311100"/>
          </a:xfrm>
        </p:spPr>
        <p:txBody>
          <a:bodyPr/>
          <a:lstStyle/>
          <a:p>
            <a:pPr algn="just"/>
            <a:r>
              <a:rPr lang="pl-PL" sz="1400" dirty="0" smtClean="0">
                <a:latin typeface="+mj-lt"/>
              </a:rPr>
              <a:t>W Rumunii także obchodzi się Święto Bożego Narodzenia i można odnaleźć wyjątkowe tradycje, których nie spotka się w innym kraju. Oto niektóre z bożonarodzeniowych tradycji rumuńskich.</a:t>
            </a:r>
          </a:p>
          <a:p>
            <a:pPr algn="just"/>
            <a:r>
              <a:rPr lang="pl-PL" sz="1400" dirty="0" smtClean="0">
                <a:latin typeface="+mj-lt"/>
              </a:rPr>
              <a:t>Przede wszystkim Rumunii nie znają tradycji dzielenia się opłatkiem. Zamiast tego jest chleb, którym  się obdzielają biesiadnicy. W przeciwieństwie do Wigilii w Polsce, która jest jarska, Rumuni jedzą mięso nie tylko wieprzowinę, ale i drób. Najważniejszymi daniami na wigilijnym stole są ozory w galarecie oraz pasztet z wieprzowych podrobów. W odróżnieniu od polskiej tradycji, na rumuńskim stole nie ma 12 potraw, choć jest on suto zastawiony. Na stole można znaleźć także gołąbki i specjalnie przyrządzoną słoninę. Ze słodkości na stole znajdzie się keks, który jest pozycją obowiązkową w każdym rumuńskim domu.</a:t>
            </a: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23</a:t>
            </a:fld>
            <a:endParaRPr lang="en"/>
          </a:p>
        </p:txBody>
      </p:sp>
      <p:sp>
        <p:nvSpPr>
          <p:cNvPr id="5"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lvl="0">
              <a:lnSpc>
                <a:spcPct val="90000"/>
              </a:lnSpc>
              <a:buClr>
                <a:schemeClr val="accent1"/>
              </a:buClr>
              <a:buSzPts val="2200"/>
            </a:pPr>
            <a:r>
              <a:rPr lang="pl-PL" sz="2200" dirty="0" smtClean="0">
                <a:solidFill>
                  <a:schemeClr val="accent1"/>
                </a:solidFill>
                <a:latin typeface="+mj-lt"/>
                <a:ea typeface="Playfair Display Regular"/>
                <a:cs typeface="Playfair Display Regular"/>
                <a:sym typeface="Playfair Display Regular"/>
              </a:rPr>
              <a:t>Kuchnia rumuńska</a:t>
            </a:r>
            <a:endParaRPr kumimoji="0" lang="pl-PL" sz="2200" b="0" i="0" u="none" strike="noStrike" kern="0" cap="none" spc="0" normalizeH="0" baseline="0" noProof="0" dirty="0">
              <a:ln>
                <a:noFill/>
              </a:ln>
              <a:solidFill>
                <a:schemeClr val="accent1"/>
              </a:solidFill>
              <a:effectLst/>
              <a:uLnTx/>
              <a:uFillTx/>
              <a:latin typeface="+mj-lt"/>
              <a:ea typeface="Playfair Display Regular"/>
              <a:cs typeface="Playfair Display Regular"/>
              <a:sym typeface="Playfair Display Regular"/>
            </a:endParaRPr>
          </a:p>
        </p:txBody>
      </p:sp>
      <p:pic>
        <p:nvPicPr>
          <p:cNvPr id="101377" name="Picture 1"/>
          <p:cNvPicPr>
            <a:picLocks noChangeAspect="1" noChangeArrowheads="1"/>
          </p:cNvPicPr>
          <p:nvPr/>
        </p:nvPicPr>
        <p:blipFill>
          <a:blip r:embed="rId2"/>
          <a:srcRect/>
          <a:stretch>
            <a:fillRect/>
          </a:stretch>
        </p:blipFill>
        <p:spPr bwMode="auto">
          <a:xfrm>
            <a:off x="107504" y="915566"/>
            <a:ext cx="2063962" cy="38408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a:xfrm>
            <a:off x="2771800" y="1059582"/>
            <a:ext cx="5925300" cy="3311100"/>
          </a:xfrm>
        </p:spPr>
        <p:txBody>
          <a:bodyPr/>
          <a:lstStyle/>
          <a:p>
            <a:pPr algn="just">
              <a:buNone/>
            </a:pPr>
            <a:r>
              <a:rPr lang="pl-PL" sz="1400" dirty="0" smtClean="0">
                <a:latin typeface="+mj-lt"/>
              </a:rPr>
              <a:t>	Mołdawianie znani są jako doskonali kucharze, choć ich tradycyjna kuchnia nie należy do łatwostrawnych oraz kuchni typu </a:t>
            </a:r>
            <a:r>
              <a:rPr lang="pl-PL" sz="1400" dirty="0" err="1" smtClean="0">
                <a:latin typeface="+mj-lt"/>
              </a:rPr>
              <a:t>light</a:t>
            </a:r>
            <a:r>
              <a:rPr lang="pl-PL" sz="1400" dirty="0" smtClean="0">
                <a:latin typeface="+mj-lt"/>
              </a:rPr>
              <a:t>. Wielu znawców i smakoszy uważa, że jednym z najlepszych dań mołdawskiej kuchni jest </a:t>
            </a:r>
            <a:r>
              <a:rPr lang="pl-PL" sz="1400" dirty="0" err="1" smtClean="0">
                <a:latin typeface="+mj-lt"/>
              </a:rPr>
              <a:t>jest</a:t>
            </a:r>
            <a:r>
              <a:rPr lang="pl-PL" sz="1400" dirty="0" smtClean="0">
                <a:latin typeface="+mj-lt"/>
              </a:rPr>
              <a:t> </a:t>
            </a:r>
            <a:r>
              <a:rPr lang="pl-PL" sz="1400" dirty="0" err="1" smtClean="0">
                <a:latin typeface="+mj-lt"/>
              </a:rPr>
              <a:t>tochitură</a:t>
            </a:r>
            <a:r>
              <a:rPr lang="pl-PL" sz="1400" dirty="0" smtClean="0">
                <a:latin typeface="+mj-lt"/>
              </a:rPr>
              <a:t> </a:t>
            </a:r>
            <a:r>
              <a:rPr lang="pl-PL" sz="1400" dirty="0" err="1" smtClean="0">
                <a:latin typeface="+mj-lt"/>
              </a:rPr>
              <a:t>moldovenească</a:t>
            </a:r>
            <a:r>
              <a:rPr lang="pl-PL" sz="1400" dirty="0" smtClean="0">
                <a:latin typeface="+mj-lt"/>
              </a:rPr>
              <a:t>. To potrawa wykonana z wieprzowych kiełbasek, nerek, podrobów, kawałków steku i wędzonej szynki. Całość upieczona jest w pikantnym sosie, a następnie podawana z mamałygą, sadzonymi jajami i słonym serem. Ten region ma także do zaoferowania klopsy z wieprzowiny i </a:t>
            </a:r>
            <a:r>
              <a:rPr lang="pl-PL" sz="1400" dirty="0" err="1" smtClean="0">
                <a:latin typeface="+mj-lt"/>
              </a:rPr>
              <a:t>ciekęciny</a:t>
            </a:r>
            <a:r>
              <a:rPr lang="pl-PL" sz="1400" dirty="0" smtClean="0">
                <a:latin typeface="+mj-lt"/>
              </a:rPr>
              <a:t> wymieszane z jajkiem, smażoną cebulą, mlekiem, masłem, ziemniakami i przyprawami. Całość obsypana jest mąką kukurydzianą i usmażone. Klopsiki noszą nazwę </a:t>
            </a:r>
            <a:r>
              <a:rPr lang="pl-PL" sz="1400" dirty="0" err="1" smtClean="0">
                <a:latin typeface="+mj-lt"/>
              </a:rPr>
              <a:t>pârjoale</a:t>
            </a:r>
            <a:r>
              <a:rPr lang="pl-PL" sz="1400" dirty="0" smtClean="0">
                <a:latin typeface="+mj-lt"/>
              </a:rPr>
              <a:t> </a:t>
            </a:r>
            <a:r>
              <a:rPr lang="pl-PL" sz="1400" dirty="0" err="1" smtClean="0">
                <a:latin typeface="+mj-lt"/>
              </a:rPr>
              <a:t>moldoveneşti</a:t>
            </a:r>
            <a:r>
              <a:rPr lang="pl-PL" sz="1400" dirty="0" smtClean="0">
                <a:latin typeface="+mj-lt"/>
              </a:rPr>
              <a:t> i są podawane w sosie pomidorowym.</a:t>
            </a: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24</a:t>
            </a:fld>
            <a:endParaRPr lang="en"/>
          </a:p>
        </p:txBody>
      </p:sp>
      <p:sp>
        <p:nvSpPr>
          <p:cNvPr id="5"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lvl="0">
              <a:lnSpc>
                <a:spcPct val="90000"/>
              </a:lnSpc>
              <a:buClr>
                <a:schemeClr val="accent1"/>
              </a:buClr>
              <a:buSzPts val="2200"/>
            </a:pPr>
            <a:r>
              <a:rPr lang="pl-PL" sz="2200" dirty="0" smtClean="0">
                <a:solidFill>
                  <a:schemeClr val="accent1"/>
                </a:solidFill>
                <a:latin typeface="+mj-lt"/>
                <a:ea typeface="Playfair Display Regular"/>
                <a:cs typeface="Playfair Display Regular"/>
                <a:sym typeface="Playfair Display Regular"/>
              </a:rPr>
              <a:t>Kuchnia rumuńska</a:t>
            </a:r>
            <a:endParaRPr kumimoji="0" lang="pl-PL" sz="2200" b="0" i="0" u="none" strike="noStrike" kern="0" cap="none" spc="0" normalizeH="0" baseline="0" noProof="0" dirty="0">
              <a:ln>
                <a:noFill/>
              </a:ln>
              <a:solidFill>
                <a:schemeClr val="accent1"/>
              </a:solidFill>
              <a:effectLst/>
              <a:uLnTx/>
              <a:uFillTx/>
              <a:latin typeface="+mj-lt"/>
              <a:ea typeface="Playfair Display Regular"/>
              <a:cs typeface="Playfair Display Regular"/>
              <a:sym typeface="Playfair Display Regular"/>
            </a:endParaRPr>
          </a:p>
        </p:txBody>
      </p:sp>
      <p:pic>
        <p:nvPicPr>
          <p:cNvPr id="103426" name="Picture 2" descr="http://consul-romania.pl/wp-content/uploads/2017/10/kielbasa.jpg"/>
          <p:cNvPicPr>
            <a:picLocks noChangeAspect="1" noChangeArrowheads="1"/>
          </p:cNvPicPr>
          <p:nvPr/>
        </p:nvPicPr>
        <p:blipFill>
          <a:blip r:embed="rId2"/>
          <a:srcRect/>
          <a:stretch>
            <a:fillRect/>
          </a:stretch>
        </p:blipFill>
        <p:spPr bwMode="auto">
          <a:xfrm>
            <a:off x="107504" y="915566"/>
            <a:ext cx="2074201" cy="155565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tekstu 2"/>
          <p:cNvSpPr>
            <a:spLocks noGrp="1"/>
          </p:cNvSpPr>
          <p:nvPr>
            <p:ph type="body" idx="1"/>
          </p:nvPr>
        </p:nvSpPr>
        <p:spPr>
          <a:xfrm>
            <a:off x="2771800" y="1059582"/>
            <a:ext cx="5925300" cy="3311100"/>
          </a:xfrm>
        </p:spPr>
        <p:txBody>
          <a:bodyPr/>
          <a:lstStyle/>
          <a:p>
            <a:pPr algn="just">
              <a:buNone/>
            </a:pPr>
            <a:r>
              <a:rPr lang="pl-PL" sz="1400" dirty="0" smtClean="0">
                <a:latin typeface="+mj-lt"/>
              </a:rPr>
              <a:t>	Siedmiogród ma już zupełnie inne dana do zaoferowania. Oto najpopularniejszym daniem tego regionu jest </a:t>
            </a:r>
            <a:r>
              <a:rPr lang="pl-PL" sz="1400" dirty="0" err="1" smtClean="0">
                <a:latin typeface="+mj-lt"/>
              </a:rPr>
              <a:t>gulás</a:t>
            </a:r>
            <a:r>
              <a:rPr lang="pl-PL" sz="1400" dirty="0" smtClean="0">
                <a:latin typeface="+mj-lt"/>
              </a:rPr>
              <a:t> – tradycyjne danie węgierskie przyrządzane z wołowiny, rzadziej z wieprzowiny, z kapustą, i kluseczkami. Region oferuje także danie o nazwie </a:t>
            </a:r>
            <a:r>
              <a:rPr lang="pl-PL" sz="1400" dirty="0" err="1" smtClean="0">
                <a:latin typeface="+mj-lt"/>
              </a:rPr>
              <a:t>tokánya</a:t>
            </a:r>
            <a:r>
              <a:rPr lang="pl-PL" sz="1400" dirty="0" smtClean="0">
                <a:latin typeface="+mj-lt"/>
              </a:rPr>
              <a:t>, czyli kawałki wołowiny wymieszane z pysznym, ostrym sosem paprykowo-pomidorowym. Na Wołoszczyźnie i w Mołdawii odpowiednikiem tego dana jest </a:t>
            </a:r>
            <a:r>
              <a:rPr lang="pl-PL" sz="1400" dirty="0" err="1" smtClean="0">
                <a:latin typeface="+mj-lt"/>
              </a:rPr>
              <a:t>tocană</a:t>
            </a:r>
            <a:r>
              <a:rPr lang="pl-PL" sz="1400" dirty="0" smtClean="0">
                <a:latin typeface="+mj-lt"/>
              </a:rPr>
              <a:t> </a:t>
            </a:r>
            <a:r>
              <a:rPr lang="pl-PL" sz="1400" dirty="0" err="1" smtClean="0">
                <a:latin typeface="+mj-lt"/>
              </a:rPr>
              <a:t>naţională</a:t>
            </a:r>
            <a:r>
              <a:rPr lang="pl-PL" sz="1400" dirty="0" smtClean="0">
                <a:latin typeface="+mj-lt"/>
              </a:rPr>
              <a:t>. Warto także spróbować dania </a:t>
            </a:r>
            <a:r>
              <a:rPr lang="pl-PL" sz="1400" dirty="0" err="1" smtClean="0">
                <a:latin typeface="+mj-lt"/>
              </a:rPr>
              <a:t>varză</a:t>
            </a:r>
            <a:r>
              <a:rPr lang="pl-PL" sz="1400" dirty="0" smtClean="0">
                <a:latin typeface="+mj-lt"/>
              </a:rPr>
              <a:t> </a:t>
            </a:r>
            <a:r>
              <a:rPr lang="pl-PL" sz="1400" dirty="0" err="1" smtClean="0">
                <a:latin typeface="+mj-lt"/>
              </a:rPr>
              <a:t>călită</a:t>
            </a:r>
            <a:r>
              <a:rPr lang="pl-PL" sz="1400" dirty="0" smtClean="0">
                <a:latin typeface="+mj-lt"/>
              </a:rPr>
              <a:t> czyli szatkowanej kapusty smażonej na smalcu i zapiekanej w sosie pomidorowym wraz z całymi warzywami i wędzoną szynką.</a:t>
            </a:r>
          </a:p>
          <a:p>
            <a:pPr algn="just">
              <a:buNone/>
            </a:pPr>
            <a:endParaRPr lang="pl-PL" sz="1400" dirty="0" smtClean="0">
              <a:latin typeface="+mj-lt"/>
            </a:endParaRPr>
          </a:p>
          <a:p>
            <a:pPr algn="just">
              <a:buNone/>
            </a:pPr>
            <a:r>
              <a:rPr lang="pl-PL" sz="1400" dirty="0" smtClean="0">
                <a:latin typeface="+mj-lt"/>
              </a:rPr>
              <a:t>	Wśród dań dla jaroszy rekordy popularności biją </a:t>
            </a:r>
            <a:r>
              <a:rPr lang="pl-PL" sz="1400" dirty="0" err="1" smtClean="0">
                <a:latin typeface="+mj-lt"/>
              </a:rPr>
              <a:t>salată</a:t>
            </a:r>
            <a:r>
              <a:rPr lang="pl-PL" sz="1400" dirty="0" smtClean="0">
                <a:latin typeface="+mj-lt"/>
              </a:rPr>
              <a:t> </a:t>
            </a:r>
            <a:r>
              <a:rPr lang="pl-PL" sz="1400" dirty="0" err="1" smtClean="0">
                <a:latin typeface="+mj-lt"/>
              </a:rPr>
              <a:t>verde</a:t>
            </a:r>
            <a:r>
              <a:rPr lang="pl-PL" sz="1400" dirty="0" smtClean="0">
                <a:latin typeface="+mj-lt"/>
              </a:rPr>
              <a:t> i </a:t>
            </a:r>
            <a:r>
              <a:rPr lang="pl-PL" sz="1400" dirty="0" err="1" smtClean="0">
                <a:latin typeface="+mj-lt"/>
              </a:rPr>
              <a:t>salată</a:t>
            </a:r>
            <a:r>
              <a:rPr lang="pl-PL" sz="1400" dirty="0" smtClean="0">
                <a:latin typeface="+mj-lt"/>
              </a:rPr>
              <a:t> de </a:t>
            </a:r>
            <a:r>
              <a:rPr lang="pl-PL" sz="1400" dirty="0" err="1" smtClean="0">
                <a:latin typeface="+mj-lt"/>
              </a:rPr>
              <a:t>roşii</a:t>
            </a:r>
            <a:r>
              <a:rPr lang="pl-PL" sz="1400" dirty="0" smtClean="0">
                <a:latin typeface="+mj-lt"/>
              </a:rPr>
              <a:t>. Pierwsza to sałata zielona, a druga to pomidorowa. Jest także sałatka sezonowa robiona ze świeżych pomidorów, ogórków i cebuli. Popularna jest także </a:t>
            </a:r>
            <a:r>
              <a:rPr lang="pl-PL" sz="1400" dirty="0" err="1" smtClean="0">
                <a:latin typeface="+mj-lt"/>
              </a:rPr>
              <a:t>salată</a:t>
            </a:r>
            <a:r>
              <a:rPr lang="pl-PL" sz="1400" dirty="0" smtClean="0">
                <a:latin typeface="+mj-lt"/>
              </a:rPr>
              <a:t> de </a:t>
            </a:r>
            <a:r>
              <a:rPr lang="pl-PL" sz="1400" dirty="0" err="1" smtClean="0">
                <a:latin typeface="+mj-lt"/>
              </a:rPr>
              <a:t>varză</a:t>
            </a:r>
            <a:r>
              <a:rPr lang="pl-PL" sz="1400" dirty="0" smtClean="0">
                <a:latin typeface="+mj-lt"/>
              </a:rPr>
              <a:t> robiona z poszatkowanej kapusty.</a:t>
            </a:r>
          </a:p>
          <a:p>
            <a:pPr algn="just">
              <a:buNone/>
            </a:pPr>
            <a:endParaRPr lang="pl-PL" sz="14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25</a:t>
            </a:fld>
            <a:endParaRPr lang="en"/>
          </a:p>
        </p:txBody>
      </p:sp>
      <p:sp>
        <p:nvSpPr>
          <p:cNvPr id="5"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lvl="0">
              <a:lnSpc>
                <a:spcPct val="90000"/>
              </a:lnSpc>
              <a:buClr>
                <a:schemeClr val="accent1"/>
              </a:buClr>
              <a:buSzPts val="2200"/>
            </a:pPr>
            <a:r>
              <a:rPr lang="pl-PL" sz="2200" dirty="0" smtClean="0">
                <a:solidFill>
                  <a:schemeClr val="accent1"/>
                </a:solidFill>
                <a:latin typeface="+mj-lt"/>
                <a:ea typeface="Playfair Display Regular"/>
                <a:cs typeface="Playfair Display Regular"/>
                <a:sym typeface="Playfair Display Regular"/>
              </a:rPr>
              <a:t>Kuchnia rumuńska</a:t>
            </a:r>
            <a:endParaRPr kumimoji="0" lang="pl-PL" sz="2200" b="0" i="0" u="none" strike="noStrike" kern="0" cap="none" spc="0" normalizeH="0" baseline="0" noProof="0" dirty="0">
              <a:ln>
                <a:noFill/>
              </a:ln>
              <a:solidFill>
                <a:schemeClr val="accent1"/>
              </a:solidFill>
              <a:effectLst/>
              <a:uLnTx/>
              <a:uFillTx/>
              <a:latin typeface="+mj-lt"/>
              <a:ea typeface="Playfair Display Regular"/>
              <a:cs typeface="Playfair Display Regular"/>
              <a:sym typeface="Playfair Display Regular"/>
            </a:endParaRPr>
          </a:p>
        </p:txBody>
      </p:sp>
      <p:pic>
        <p:nvPicPr>
          <p:cNvPr id="103428" name="Picture 4" descr="http://consul-romania.pl/wp-content/uploads/2017/10/szaszlyki.jpg"/>
          <p:cNvPicPr>
            <a:picLocks noChangeAspect="1" noChangeArrowheads="1"/>
          </p:cNvPicPr>
          <p:nvPr/>
        </p:nvPicPr>
        <p:blipFill>
          <a:blip r:embed="rId2"/>
          <a:srcRect/>
          <a:stretch>
            <a:fillRect/>
          </a:stretch>
        </p:blipFill>
        <p:spPr bwMode="auto">
          <a:xfrm>
            <a:off x="179513" y="915566"/>
            <a:ext cx="2016224" cy="15121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1"/>
          </p:nvPr>
        </p:nvSpPr>
        <p:spPr/>
        <p:txBody>
          <a:bodyPr/>
          <a:lstStyle/>
          <a:p>
            <a:r>
              <a:rPr lang="pl-PL" dirty="0" smtClean="0"/>
              <a:t>YOUTUBE FILMIK</a:t>
            </a:r>
            <a:endParaRPr lang="pl-PL" dirty="0"/>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26</a:t>
            </a:fld>
            <a:endParaRPr lang="en"/>
          </a:p>
        </p:txBody>
      </p:sp>
      <p:sp>
        <p:nvSpPr>
          <p:cNvPr id="5"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lvl="0">
              <a:lnSpc>
                <a:spcPct val="90000"/>
              </a:lnSpc>
              <a:buClr>
                <a:schemeClr val="accent1"/>
              </a:buClr>
              <a:buSzPts val="2200"/>
            </a:pPr>
            <a:r>
              <a:rPr lang="pl-PL" sz="2200" dirty="0" smtClean="0">
                <a:solidFill>
                  <a:schemeClr val="accent1"/>
                </a:solidFill>
                <a:latin typeface="+mj-lt"/>
                <a:ea typeface="Playfair Display Regular"/>
                <a:cs typeface="Playfair Display Regular"/>
                <a:sym typeface="Playfair Display Regular"/>
              </a:rPr>
              <a:t>Muzyka rumuńska</a:t>
            </a:r>
            <a:endParaRPr kumimoji="0" lang="pl-PL" sz="2200" b="0" i="0" u="none" strike="noStrike" kern="0" cap="none" spc="0" normalizeH="0" baseline="0" noProof="0" dirty="0">
              <a:ln>
                <a:noFill/>
              </a:ln>
              <a:solidFill>
                <a:schemeClr val="accent1"/>
              </a:solidFill>
              <a:effectLst/>
              <a:uLnTx/>
              <a:uFillTx/>
              <a:latin typeface="+mj-lt"/>
              <a:ea typeface="Playfair Display Regular"/>
              <a:cs typeface="Playfair Display Regular"/>
              <a:sym typeface="Playfair Display Regul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915566"/>
            <a:ext cx="1944216" cy="3864000"/>
          </a:xfrm>
        </p:spPr>
        <p:txBody>
          <a:bodyPr/>
          <a:lstStyle/>
          <a:p>
            <a:pPr algn="just"/>
            <a:r>
              <a:rPr lang="pl-PL" sz="1400" dirty="0" smtClean="0">
                <a:latin typeface="+mj-lt"/>
              </a:rPr>
              <a:t>Jest to tradycyjny taniec rumuński praktykowany w życiu społeczności podczas świątecznych okazji, takich jak wesela i święta, a także podczas występów scenicznych.</a:t>
            </a:r>
            <a:endParaRPr lang="pl-PL" sz="1400" dirty="0">
              <a:latin typeface="+mj-lt"/>
            </a:endParaRPr>
          </a:p>
        </p:txBody>
      </p:sp>
      <p:sp>
        <p:nvSpPr>
          <p:cNvPr id="3" name="Symbol zastępczy tekstu 2"/>
          <p:cNvSpPr>
            <a:spLocks noGrp="1"/>
          </p:cNvSpPr>
          <p:nvPr>
            <p:ph type="body" idx="1"/>
          </p:nvPr>
        </p:nvSpPr>
        <p:spPr/>
        <p:txBody>
          <a:bodyPr/>
          <a:lstStyle/>
          <a:p>
            <a:r>
              <a:rPr lang="pl-PL" dirty="0" smtClean="0"/>
              <a:t>YOUTUBE FILMIK</a:t>
            </a:r>
            <a:endParaRPr lang="pl-PL" dirty="0"/>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27</a:t>
            </a:fld>
            <a:endParaRPr lang="en"/>
          </a:p>
        </p:txBody>
      </p:sp>
      <p:sp>
        <p:nvSpPr>
          <p:cNvPr id="5" name="Tytuł 1"/>
          <p:cNvSpPr txBox="1">
            <a:spLocks/>
          </p:cNvSpPr>
          <p:nvPr/>
        </p:nvSpPr>
        <p:spPr>
          <a:xfrm>
            <a:off x="467544" y="195486"/>
            <a:ext cx="3623100" cy="334800"/>
          </a:xfrm>
          <a:prstGeom prst="rect">
            <a:avLst/>
          </a:prstGeom>
          <a:noFill/>
          <a:ln>
            <a:noFill/>
          </a:ln>
        </p:spPr>
        <p:txBody>
          <a:bodyPr spcFirstLastPara="1" wrap="square" lIns="0" tIns="0" rIns="0" bIns="0" anchor="t" anchorCtr="0">
            <a:noAutofit/>
          </a:bodyPr>
          <a:lstStyle/>
          <a:p>
            <a:pPr lvl="0">
              <a:lnSpc>
                <a:spcPct val="90000"/>
              </a:lnSpc>
              <a:buClr>
                <a:schemeClr val="accent1"/>
              </a:buClr>
              <a:buSzPts val="2200"/>
            </a:pPr>
            <a:r>
              <a:rPr lang="pl-PL" sz="2200" dirty="0" smtClean="0">
                <a:solidFill>
                  <a:schemeClr val="accent1"/>
                </a:solidFill>
                <a:latin typeface="+mj-lt"/>
                <a:ea typeface="Playfair Display Regular"/>
                <a:cs typeface="Playfair Display Regular"/>
                <a:sym typeface="Playfair Display Regular"/>
              </a:rPr>
              <a:t>Tradycyjny taniec rumuński</a:t>
            </a:r>
            <a:endParaRPr kumimoji="0" lang="pl-PL" sz="2200" b="0" i="0" u="none" strike="noStrike" kern="0" cap="none" spc="0" normalizeH="0" baseline="0" noProof="0" dirty="0">
              <a:ln>
                <a:noFill/>
              </a:ln>
              <a:solidFill>
                <a:schemeClr val="accent1"/>
              </a:solidFill>
              <a:effectLst/>
              <a:uLnTx/>
              <a:uFillTx/>
              <a:latin typeface="+mj-lt"/>
              <a:ea typeface="Playfair Display Regular"/>
              <a:cs typeface="Playfair Display Regular"/>
              <a:sym typeface="Playfair Display Regul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Bukareszt </a:t>
            </a:r>
            <a:endParaRPr lang="pl-PL" dirty="0"/>
          </a:p>
        </p:txBody>
      </p:sp>
      <p:sp>
        <p:nvSpPr>
          <p:cNvPr id="3" name="Podtytuł 2"/>
          <p:cNvSpPr>
            <a:spLocks noGrp="1"/>
          </p:cNvSpPr>
          <p:nvPr>
            <p:ph type="subTitle" idx="1"/>
          </p:nvPr>
        </p:nvSpPr>
        <p:spPr/>
        <p:txBody>
          <a:bodyPr/>
          <a:lstStyle/>
          <a:p>
            <a:endParaRPr lang="pl-PL" dirty="0"/>
          </a:p>
        </p:txBody>
      </p:sp>
      <p:pic>
        <p:nvPicPr>
          <p:cNvPr id="106499" name="Picture 3" descr="C:\Users\A. Chochuł\Downloads\IMG_0981.jpg"/>
          <p:cNvPicPr>
            <a:picLocks noChangeAspect="1" noChangeArrowheads="1"/>
          </p:cNvPicPr>
          <p:nvPr/>
        </p:nvPicPr>
        <p:blipFill>
          <a:blip r:embed="rId2"/>
          <a:srcRect/>
          <a:stretch>
            <a:fillRect/>
          </a:stretch>
        </p:blipFill>
        <p:spPr bwMode="auto">
          <a:xfrm>
            <a:off x="6084168" y="1131590"/>
            <a:ext cx="2106742" cy="280831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1"/>
          </p:nvPr>
        </p:nvSpPr>
        <p:spPr/>
        <p:txBody>
          <a:bodyPr/>
          <a:lstStyle/>
          <a:p>
            <a:r>
              <a:rPr lang="pl-PL" dirty="0" err="1" smtClean="0"/>
              <a:t>Zdjecia</a:t>
            </a:r>
            <a:endParaRPr lang="pl-PL" dirty="0" smtClean="0"/>
          </a:p>
          <a:p>
            <a:endParaRPr lang="pl-PL" dirty="0"/>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29</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5"/>
          <p:cNvPicPr preferRelativeResize="0"/>
          <p:nvPr/>
        </p:nvPicPr>
        <p:blipFill rotWithShape="1">
          <a:blip r:embed="rId3">
            <a:alphaModFix amt="50000"/>
          </a:blip>
          <a:srcRect t="1630" b="2483"/>
          <a:stretch/>
        </p:blipFill>
        <p:spPr>
          <a:xfrm>
            <a:off x="5940152" y="915566"/>
            <a:ext cx="2300475" cy="3308876"/>
          </a:xfrm>
          <a:prstGeom prst="rect">
            <a:avLst/>
          </a:prstGeom>
          <a:noFill/>
          <a:ln>
            <a:noFill/>
          </a:ln>
        </p:spPr>
      </p:pic>
      <p:sp>
        <p:nvSpPr>
          <p:cNvPr id="88" name="Google Shape;88;p15"/>
          <p:cNvSpPr txBox="1"/>
          <p:nvPr/>
        </p:nvSpPr>
        <p:spPr>
          <a:xfrm>
            <a:off x="6340775" y="1317875"/>
            <a:ext cx="1491300" cy="25152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9600" b="1">
                <a:solidFill>
                  <a:schemeClr val="lt1"/>
                </a:solidFill>
                <a:latin typeface="Inria Serif"/>
                <a:ea typeface="Inria Serif"/>
                <a:cs typeface="Inria Serif"/>
                <a:sym typeface="Inria Serif"/>
              </a:rPr>
              <a:t>1</a:t>
            </a:r>
            <a:endParaRPr sz="9600" b="1">
              <a:solidFill>
                <a:schemeClr val="lt1"/>
              </a:solidFill>
              <a:latin typeface="Inria Serif"/>
              <a:ea typeface="Inria Serif"/>
              <a:cs typeface="Inria Serif"/>
              <a:sym typeface="Inria Serif"/>
            </a:endParaRPr>
          </a:p>
        </p:txBody>
      </p:sp>
      <p:sp>
        <p:nvSpPr>
          <p:cNvPr id="89" name="Google Shape;89;p15"/>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pl-PL" dirty="0" smtClean="0"/>
              <a:t>Geografia i przemysł</a:t>
            </a:r>
            <a:endParaRPr dirty="0"/>
          </a:p>
        </p:txBody>
      </p:sp>
      <p:sp>
        <p:nvSpPr>
          <p:cNvPr id="90" name="Google Shape;90;p15"/>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endParaRPr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1"/>
          </p:nvPr>
        </p:nvSpPr>
        <p:spPr/>
        <p:txBody>
          <a:bodyPr/>
          <a:lstStyle/>
          <a:p>
            <a:r>
              <a:rPr lang="pl-PL" dirty="0" smtClean="0"/>
              <a:t>YOUTUBE FILMIK</a:t>
            </a:r>
          </a:p>
          <a:p>
            <a:endParaRPr lang="pl-PL" dirty="0"/>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30</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563638"/>
            <a:ext cx="1872208" cy="3864000"/>
          </a:xfrm>
        </p:spPr>
        <p:txBody>
          <a:bodyPr/>
          <a:lstStyle/>
          <a:p>
            <a:pPr algn="just"/>
            <a:r>
              <a:rPr lang="pl-PL" sz="1400" dirty="0" smtClean="0">
                <a:solidFill>
                  <a:srgbClr val="AD9B91"/>
                </a:solidFill>
                <a:latin typeface="+mn-lt"/>
              </a:rPr>
              <a:t>Rumunia położona jest w Europie Od strony zachodniej, Rumunia graniczy z Serbią i Węgrami, od północnej – z Mołdawią i Ukrainą, a od południowej – z Bułgarią. Kraj ma również dostęp do Morza Czarnego.</a:t>
            </a:r>
            <a:endParaRPr lang="pl-PL" sz="1400" dirty="0">
              <a:solidFill>
                <a:srgbClr val="AD9B91"/>
              </a:solidFill>
              <a:latin typeface="+mn-lt"/>
            </a:endParaRPr>
          </a:p>
        </p:txBody>
      </p:sp>
      <p:sp>
        <p:nvSpPr>
          <p:cNvPr id="3" name="Symbol zastępczy tekstu 2"/>
          <p:cNvSpPr>
            <a:spLocks noGrp="1"/>
          </p:cNvSpPr>
          <p:nvPr>
            <p:ph type="body" idx="1"/>
          </p:nvPr>
        </p:nvSpPr>
        <p:spPr/>
        <p:txBody>
          <a:bodyPr/>
          <a:lstStyle/>
          <a:p>
            <a:endParaRPr lang="pl-PL"/>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a:t>
            </a:fld>
            <a:endParaRPr lang="en"/>
          </a:p>
        </p:txBody>
      </p:sp>
      <p:pic>
        <p:nvPicPr>
          <p:cNvPr id="5" name="Picture 4" descr="https://media.albatros.pl/91d0924d-199f-4e47-bee6-9a58034ec840/Mapa-Rumunia/W1280"/>
          <p:cNvPicPr>
            <a:picLocks noChangeAspect="1" noChangeArrowheads="1"/>
          </p:cNvPicPr>
          <p:nvPr/>
        </p:nvPicPr>
        <p:blipFill>
          <a:blip r:embed="rId2"/>
          <a:srcRect/>
          <a:stretch>
            <a:fillRect/>
          </a:stretch>
        </p:blipFill>
        <p:spPr bwMode="auto">
          <a:xfrm>
            <a:off x="2915816" y="987574"/>
            <a:ext cx="5346697" cy="3778248"/>
          </a:xfrm>
          <a:prstGeom prst="rect">
            <a:avLst/>
          </a:prstGeom>
          <a:ln>
            <a:noFill/>
          </a:ln>
          <a:effectLst>
            <a:outerShdw blurRad="292100" dist="139700" dir="2700000" algn="tl" rotWithShape="0">
              <a:srgbClr val="333333">
                <a:alpha val="65000"/>
              </a:srgbClr>
            </a:outerShdw>
          </a:effectLst>
        </p:spPr>
      </p:pic>
      <p:sp>
        <p:nvSpPr>
          <p:cNvPr id="6" name="Google Shape;262;p26"/>
          <p:cNvSpPr txBox="1">
            <a:spLocks/>
          </p:cNvSpPr>
          <p:nvPr/>
        </p:nvSpPr>
        <p:spPr>
          <a:xfrm>
            <a:off x="395536" y="195486"/>
            <a:ext cx="8231100" cy="455700"/>
          </a:xfrm>
          <a:prstGeom prst="rect">
            <a:avLst/>
          </a:prstGeom>
          <a:noFill/>
          <a:ln>
            <a:noFill/>
          </a:ln>
        </p:spPr>
        <p:txBody>
          <a:bodyPr spcFirstLastPara="1" wrap="square" lIns="0" tIns="0" rIns="0" bIns="0" anchor="ctr" anchorCtr="0">
            <a:noAutofit/>
          </a:bodyPr>
          <a:lstStyle/>
          <a:p>
            <a:pPr lvl="0" algn="ctr">
              <a:lnSpc>
                <a:spcPct val="90000"/>
              </a:lnSpc>
              <a:buClr>
                <a:schemeClr val="accent1"/>
              </a:buClr>
              <a:buSzPts val="2200"/>
            </a:pPr>
            <a:r>
              <a:rPr lang="pl-PL" sz="1800" dirty="0" smtClean="0">
                <a:solidFill>
                  <a:srgbClr val="AD9B91"/>
                </a:solidFill>
                <a:latin typeface="Playfair Display Regular" charset="-18"/>
              </a:rPr>
              <a:t>Położenie geograficzne</a:t>
            </a:r>
            <a:endParaRPr kumimoji="0" lang="pl-PL" sz="1800" b="0" i="0" u="none" strike="noStrike" kern="0" cap="none" spc="0" normalizeH="0" baseline="0" noProof="0" dirty="0">
              <a:ln>
                <a:noFill/>
              </a:ln>
              <a:solidFill>
                <a:srgbClr val="AD9B91"/>
              </a:solidFill>
              <a:effectLst/>
              <a:uLnTx/>
              <a:uFillTx/>
              <a:latin typeface="Playfair Display Regular" charset="-18"/>
              <a:ea typeface="Playfair Display Regular"/>
              <a:cs typeface="Playfair Display Regular"/>
              <a:sym typeface="Playfair Display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pl-PL" dirty="0" smtClean="0">
                <a:solidFill>
                  <a:srgbClr val="AD9B91"/>
                </a:solidFill>
              </a:rPr>
              <a:t>Położenie geograficzne</a:t>
            </a:r>
            <a:endParaRPr dirty="0">
              <a:solidFill>
                <a:srgbClr val="AD9B91"/>
              </a:solidFill>
            </a:endParaRPr>
          </a:p>
        </p:txBody>
      </p:sp>
      <p:sp>
        <p:nvSpPr>
          <p:cNvPr id="82" name="Google Shape;82;p1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sp>
        <p:nvSpPr>
          <p:cNvPr id="17" name="Symbol zastępczy tekstu 2"/>
          <p:cNvSpPr>
            <a:spLocks noGrp="1"/>
          </p:cNvSpPr>
          <p:nvPr>
            <p:ph type="body" idx="1"/>
          </p:nvPr>
        </p:nvSpPr>
        <p:spPr>
          <a:xfrm>
            <a:off x="2483768" y="987574"/>
            <a:ext cx="6048672" cy="3311100"/>
          </a:xfrm>
        </p:spPr>
        <p:txBody>
          <a:bodyPr/>
          <a:lstStyle/>
          <a:p>
            <a:pPr algn="just"/>
            <a:r>
              <a:rPr lang="pl-PL" sz="1400" dirty="0" smtClean="0">
                <a:solidFill>
                  <a:srgbClr val="756F6F"/>
                </a:solidFill>
                <a:latin typeface="+mj-lt"/>
              </a:rPr>
              <a:t>Znaczną część granic Rumunii wyznaczają największe rzeki – Dunaj oraz Prut. Ciekawostką jest, że Dunaj, wpływając do </a:t>
            </a:r>
            <a:r>
              <a:rPr lang="pl-PL" sz="1400" dirty="0" err="1" smtClean="0">
                <a:solidFill>
                  <a:srgbClr val="756F6F"/>
                </a:solidFill>
                <a:latin typeface="+mj-lt"/>
              </a:rPr>
              <a:t>moża</a:t>
            </a:r>
            <a:r>
              <a:rPr lang="pl-PL" sz="1400" dirty="0" smtClean="0">
                <a:solidFill>
                  <a:srgbClr val="756F6F"/>
                </a:solidFill>
                <a:latin typeface="+mj-lt"/>
              </a:rPr>
              <a:t> Czarnego, tworzy deltę, która rokrocznie powiększa się o ok. 5 metrów. W efekcie całkowita powierzchnia kraju przez ostatnie pół wieku powiększyła się o prawie tysiąc kilometrów kwadratowych.</a:t>
            </a:r>
          </a:p>
          <a:p>
            <a:pPr algn="just"/>
            <a:r>
              <a:rPr lang="pl-PL" sz="1400" dirty="0" smtClean="0">
                <a:solidFill>
                  <a:srgbClr val="756F6F"/>
                </a:solidFill>
                <a:latin typeface="+mj-lt"/>
              </a:rPr>
              <a:t>Niemal jedną trzecią powierzchni kraju zajmują Karpaty, które otaczają Wyżynę Transylwańską. Wyróżnia się tu cztery najważniejsze pasma górskie: Karpaty Wschodnie, Karpaty Południowe, Góry </a:t>
            </a:r>
            <a:r>
              <a:rPr lang="pl-PL" sz="1400" dirty="0" err="1" smtClean="0">
                <a:solidFill>
                  <a:srgbClr val="756F6F"/>
                </a:solidFill>
                <a:latin typeface="+mj-lt"/>
              </a:rPr>
              <a:t>Kelimeńskie</a:t>
            </a:r>
            <a:r>
              <a:rPr lang="pl-PL" sz="1400" dirty="0" smtClean="0">
                <a:solidFill>
                  <a:srgbClr val="756F6F"/>
                </a:solidFill>
                <a:latin typeface="+mj-lt"/>
              </a:rPr>
              <a:t> i Rodniańskie. W ich obrębie występuje wiele szczytów o wysokości przekraczającej 2000 m. n. p. m. Kraj jest położony a 41 okręgów, ale wyróżnia się również siedem krain geograficznych o odmiennym charakterze, których symbole można znaleźć na rumuńskim godle: Wołoszczyzna, Mołdawia, Siedmiogród, Dobrudża, Banat, </a:t>
            </a:r>
            <a:r>
              <a:rPr lang="pl-PL" sz="1400" dirty="0" err="1" smtClean="0">
                <a:solidFill>
                  <a:srgbClr val="756F6F"/>
                </a:solidFill>
                <a:latin typeface="+mj-lt"/>
              </a:rPr>
              <a:t>Kriszana</a:t>
            </a:r>
            <a:r>
              <a:rPr lang="pl-PL" sz="1400" dirty="0" smtClean="0">
                <a:solidFill>
                  <a:srgbClr val="756F6F"/>
                </a:solidFill>
                <a:latin typeface="+mj-lt"/>
              </a:rPr>
              <a:t> i </a:t>
            </a:r>
            <a:r>
              <a:rPr lang="pl-PL" sz="1400" dirty="0" err="1" smtClean="0">
                <a:solidFill>
                  <a:srgbClr val="756F6F"/>
                </a:solidFill>
                <a:latin typeface="+mj-lt"/>
              </a:rPr>
              <a:t>Marmarosz</a:t>
            </a:r>
            <a:r>
              <a:rPr lang="pl-PL" sz="1400" dirty="0" smtClean="0">
                <a:solidFill>
                  <a:srgbClr val="756F6F"/>
                </a:solidFill>
                <a:latin typeface="+mj-lt"/>
              </a:rPr>
              <a:t>.</a:t>
            </a:r>
          </a:p>
          <a:p>
            <a:pPr algn="just"/>
            <a:endParaRPr lang="pl-PL" sz="1400" dirty="0">
              <a:latin typeface="+mj-lt"/>
            </a:endParaRPr>
          </a:p>
        </p:txBody>
      </p:sp>
      <p:grpSp>
        <p:nvGrpSpPr>
          <p:cNvPr id="20" name="Google Shape;928;p48"/>
          <p:cNvGrpSpPr/>
          <p:nvPr/>
        </p:nvGrpSpPr>
        <p:grpSpPr>
          <a:xfrm>
            <a:off x="8172400" y="123478"/>
            <a:ext cx="864096" cy="792088"/>
            <a:chOff x="5941025" y="3634400"/>
            <a:chExt cx="467650" cy="467650"/>
          </a:xfrm>
        </p:grpSpPr>
        <p:sp>
          <p:nvSpPr>
            <p:cNvPr id="21" name="Google Shape;929;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0;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31;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2;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33;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4;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6</a:t>
            </a:fld>
            <a:endParaRPr lang="en"/>
          </a:p>
        </p:txBody>
      </p:sp>
      <p:pic>
        <p:nvPicPr>
          <p:cNvPr id="3" name="Obraz 2" descr="Okręgi_w_Rumunii.png"/>
          <p:cNvPicPr>
            <a:picLocks noChangeAspect="1"/>
          </p:cNvPicPr>
          <p:nvPr/>
        </p:nvPicPr>
        <p:blipFill>
          <a:blip r:embed="rId2"/>
          <a:stretch>
            <a:fillRect/>
          </a:stretch>
        </p:blipFill>
        <p:spPr>
          <a:xfrm>
            <a:off x="1499546" y="304639"/>
            <a:ext cx="6144909" cy="4534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Położenie geograficzne</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latin typeface="+mj-lt"/>
              </a:rPr>
              <a:t/>
            </a:r>
            <a:br>
              <a:rPr lang="pl-PL" dirty="0" smtClean="0">
                <a:latin typeface="+mj-lt"/>
              </a:rPr>
            </a:br>
            <a:r>
              <a:rPr lang="pl-PL" dirty="0" smtClean="0">
                <a:latin typeface="+mj-lt"/>
              </a:rPr>
              <a:t>Siedmiogród</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t/>
            </a:r>
            <a:br>
              <a:rPr lang="pl-PL" dirty="0" smtClean="0"/>
            </a:br>
            <a:endParaRPr lang="pl-PL" dirty="0"/>
          </a:p>
        </p:txBody>
      </p:sp>
      <p:sp>
        <p:nvSpPr>
          <p:cNvPr id="3" name="Symbol zastępczy tekstu 2"/>
          <p:cNvSpPr>
            <a:spLocks noGrp="1"/>
          </p:cNvSpPr>
          <p:nvPr>
            <p:ph type="body" idx="1"/>
          </p:nvPr>
        </p:nvSpPr>
        <p:spPr/>
        <p:txBody>
          <a:bodyPr/>
          <a:lstStyle/>
          <a:p>
            <a:pPr algn="just"/>
            <a:r>
              <a:rPr lang="pl-PL" sz="1400" dirty="0" smtClean="0">
                <a:latin typeface="+mj-lt"/>
              </a:rPr>
              <a:t>Jednym z najbardziej znanych regionów Rumunii jest Transylwania czyli Siedmiogród. Burzliwe losy tej krainy sprawiły, że na jej terenie mieszkają liczne mniejszości narodowe. Transylwania leży na Wyżynie Siedmiogrodzkiej. Karpaty łukiem zamykają ją od wschodu i południa. Góry Rodniańskie stanowią granicę od północy, a od zachodu – Góry Bihorskie. Krainę tę zamieszkują między innymi Węgrzy, </a:t>
            </a:r>
            <a:r>
              <a:rPr lang="pl-PL" sz="1400" dirty="0" err="1" smtClean="0">
                <a:latin typeface="+mj-lt"/>
              </a:rPr>
              <a:t>Szeklerzy</a:t>
            </a:r>
            <a:r>
              <a:rPr lang="pl-PL" sz="1400" dirty="0" smtClean="0">
                <a:latin typeface="+mj-lt"/>
              </a:rPr>
              <a:t>, Sasi Siedmiogrodzcy czy Romowie. Siedmiogród był pod panowaniem Imperium Osmańskiego, Habsburgów i wreszcie, na mocy Traktatu z Trianon (1920 r.) należy do Rumunii.</a:t>
            </a:r>
            <a:endParaRPr lang="pl-PL" sz="12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7</a:t>
            </a:fld>
            <a:endParaRPr lang="en"/>
          </a:p>
        </p:txBody>
      </p:sp>
      <p:pic>
        <p:nvPicPr>
          <p:cNvPr id="94210" name="Picture 2"/>
          <p:cNvPicPr>
            <a:picLocks noChangeAspect="1" noChangeArrowheads="1"/>
          </p:cNvPicPr>
          <p:nvPr/>
        </p:nvPicPr>
        <p:blipFill>
          <a:blip r:embed="rId2"/>
          <a:srcRect/>
          <a:stretch>
            <a:fillRect/>
          </a:stretch>
        </p:blipFill>
        <p:spPr bwMode="auto">
          <a:xfrm>
            <a:off x="683568" y="1563638"/>
            <a:ext cx="1152128" cy="1267341"/>
          </a:xfrm>
          <a:prstGeom prst="rect">
            <a:avLst/>
          </a:prstGeom>
          <a:noFill/>
          <a:ln w="9525">
            <a:noFill/>
            <a:miter lim="800000"/>
            <a:headEnd/>
            <a:tailEnd/>
          </a:ln>
          <a:effectLst/>
        </p:spPr>
      </p:pic>
      <p:grpSp>
        <p:nvGrpSpPr>
          <p:cNvPr id="7" name="Google Shape;928;p48"/>
          <p:cNvGrpSpPr/>
          <p:nvPr/>
        </p:nvGrpSpPr>
        <p:grpSpPr>
          <a:xfrm>
            <a:off x="8172400" y="123478"/>
            <a:ext cx="864096" cy="792088"/>
            <a:chOff x="5941025" y="3634400"/>
            <a:chExt cx="467650" cy="467650"/>
          </a:xfrm>
        </p:grpSpPr>
        <p:sp>
          <p:nvSpPr>
            <p:cNvPr id="8" name="Google Shape;929;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0;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31;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2;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3;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4;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5700" y="823775"/>
            <a:ext cx="1812044" cy="3864000"/>
          </a:xfrm>
        </p:spPr>
        <p:txBody>
          <a:bodyPr/>
          <a:lstStyle/>
          <a:p>
            <a:r>
              <a:rPr lang="pl-PL" dirty="0" smtClean="0"/>
              <a:t>Położenie geograficzne</a:t>
            </a: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err="1" smtClean="0"/>
              <a:t>Kriszana</a:t>
            </a:r>
            <a:r>
              <a:rPr lang="pl-PL" dirty="0" smtClean="0"/>
              <a:t/>
            </a:r>
            <a:br>
              <a:rPr lang="pl-PL" dirty="0" smtClean="0"/>
            </a:br>
            <a:endParaRPr lang="pl-PL" dirty="0"/>
          </a:p>
        </p:txBody>
      </p:sp>
      <p:sp>
        <p:nvSpPr>
          <p:cNvPr id="3" name="Symbol zastępczy tekstu 2"/>
          <p:cNvSpPr>
            <a:spLocks noGrp="1"/>
          </p:cNvSpPr>
          <p:nvPr>
            <p:ph type="body" idx="1"/>
          </p:nvPr>
        </p:nvSpPr>
        <p:spPr/>
        <p:txBody>
          <a:bodyPr/>
          <a:lstStyle/>
          <a:p>
            <a:pPr algn="just"/>
            <a:r>
              <a:rPr lang="pl-PL" sz="1400" dirty="0" err="1" smtClean="0">
                <a:latin typeface="+mj-lt"/>
              </a:rPr>
              <a:t>Kriszana</a:t>
            </a:r>
            <a:r>
              <a:rPr lang="pl-PL" sz="1400" dirty="0" smtClean="0">
                <a:latin typeface="+mj-lt"/>
              </a:rPr>
              <a:t> leży na pograniczu rumuńsko-węgierskim na nizinie między doliną Cisy a Górami Bihorskimi. Przez wiele lat należała do państwa węgierskiego. Oderwano ją od niego w XVI wieku, kiedy to trafiła pod władanie książąt siedmiogrodzkich. Jednak już w XVIII wieku ponownie włączono ją do Węgier. W 1920 roku, na mocy wspomnianego już traktatu z Trianon krainę tą podzielono między Węgry a Rumunię. Głównym miastem rumuńskiej części </a:t>
            </a:r>
            <a:r>
              <a:rPr lang="pl-PL" sz="1400" dirty="0" err="1" smtClean="0">
                <a:latin typeface="+mj-lt"/>
              </a:rPr>
              <a:t>Kriszany</a:t>
            </a:r>
            <a:r>
              <a:rPr lang="pl-PL" sz="1400" dirty="0" smtClean="0">
                <a:latin typeface="+mj-lt"/>
              </a:rPr>
              <a:t> jest Oradea. Część rumuńska tej krainy traktowana jest często jako część Siedmiogrodu.</a:t>
            </a:r>
            <a:endParaRPr lang="pl-PL" sz="12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8</a:t>
            </a:fld>
            <a:endParaRPr lang="en"/>
          </a:p>
        </p:txBody>
      </p:sp>
      <p:grpSp>
        <p:nvGrpSpPr>
          <p:cNvPr id="5" name="Google Shape;928;p48"/>
          <p:cNvGrpSpPr/>
          <p:nvPr/>
        </p:nvGrpSpPr>
        <p:grpSpPr>
          <a:xfrm>
            <a:off x="8172400" y="123478"/>
            <a:ext cx="864096" cy="792088"/>
            <a:chOff x="5941025" y="3634400"/>
            <a:chExt cx="467650" cy="467650"/>
          </a:xfrm>
        </p:grpSpPr>
        <p:sp>
          <p:nvSpPr>
            <p:cNvPr id="8" name="Google Shape;929;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0;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31;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2;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3;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4;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2"/>
          <p:cNvPicPr>
            <a:picLocks noChangeAspect="1" noChangeArrowheads="1"/>
          </p:cNvPicPr>
          <p:nvPr/>
        </p:nvPicPr>
        <p:blipFill>
          <a:blip r:embed="rId2"/>
          <a:srcRect/>
          <a:stretch>
            <a:fillRect/>
          </a:stretch>
        </p:blipFill>
        <p:spPr bwMode="auto">
          <a:xfrm>
            <a:off x="611560" y="1491630"/>
            <a:ext cx="1296144" cy="1457003"/>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5700" y="823775"/>
            <a:ext cx="1812044" cy="3864000"/>
          </a:xfrm>
        </p:spPr>
        <p:txBody>
          <a:bodyPr/>
          <a:lstStyle/>
          <a:p>
            <a:r>
              <a:rPr lang="pl-PL" dirty="0" smtClean="0"/>
              <a:t>Położenie geograficzne</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latin typeface="+mj-lt"/>
              </a:rPr>
              <a:t/>
            </a:r>
            <a:br>
              <a:rPr lang="pl-PL" dirty="0" smtClean="0">
                <a:latin typeface="+mj-lt"/>
              </a:rPr>
            </a:br>
            <a:r>
              <a:rPr lang="pl-PL" dirty="0" smtClean="0"/>
              <a:t> </a:t>
            </a:r>
            <a:r>
              <a:rPr lang="pl-PL" dirty="0" err="1" smtClean="0"/>
              <a:t>Marmarosz</a:t>
            </a:r>
            <a:r>
              <a:rPr lang="pl-PL" dirty="0" smtClean="0"/>
              <a:t/>
            </a:r>
            <a:br>
              <a:rPr lang="pl-PL" dirty="0" smtClean="0"/>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latin typeface="+mj-lt"/>
              </a:rPr>
              <a:t/>
            </a:r>
            <a:br>
              <a:rPr lang="pl-PL" dirty="0" smtClean="0">
                <a:latin typeface="+mj-lt"/>
              </a:rPr>
            </a:br>
            <a:r>
              <a:rPr lang="pl-PL" dirty="0" smtClean="0"/>
              <a:t/>
            </a:r>
            <a:br>
              <a:rPr lang="pl-PL" dirty="0" smtClean="0"/>
            </a:br>
            <a:endParaRPr lang="pl-PL" dirty="0"/>
          </a:p>
        </p:txBody>
      </p:sp>
      <p:sp>
        <p:nvSpPr>
          <p:cNvPr id="3" name="Symbol zastępczy tekstu 2"/>
          <p:cNvSpPr>
            <a:spLocks noGrp="1"/>
          </p:cNvSpPr>
          <p:nvPr>
            <p:ph type="body" idx="1"/>
          </p:nvPr>
        </p:nvSpPr>
        <p:spPr/>
        <p:txBody>
          <a:bodyPr/>
          <a:lstStyle/>
          <a:p>
            <a:pPr algn="just"/>
            <a:r>
              <a:rPr lang="pl-PL" sz="1400" dirty="0" smtClean="0">
                <a:latin typeface="+mj-lt"/>
              </a:rPr>
              <a:t>Ten region leży na pograniczu Rumunii i Ukrainy. </a:t>
            </a:r>
            <a:r>
              <a:rPr lang="pl-PL" sz="1400" dirty="0" err="1" smtClean="0">
                <a:latin typeface="+mj-lt"/>
              </a:rPr>
              <a:t>Marmarosz</a:t>
            </a:r>
            <a:r>
              <a:rPr lang="pl-PL" sz="1400" dirty="0" smtClean="0">
                <a:latin typeface="+mj-lt"/>
              </a:rPr>
              <a:t> leży w górnym dorzeczy górnej Cisy. W historii kraina ta należała między innymi do Królestwa Węgierskiego, by następnie władzę nad nią sprawował książę siedmiogrodzki. Po latach </a:t>
            </a:r>
            <a:r>
              <a:rPr lang="pl-PL" sz="1400" dirty="0" err="1" smtClean="0">
                <a:latin typeface="+mj-lt"/>
              </a:rPr>
              <a:t>Marmarosz</a:t>
            </a:r>
            <a:r>
              <a:rPr lang="pl-PL" sz="1400" dirty="0" smtClean="0">
                <a:latin typeface="+mj-lt"/>
              </a:rPr>
              <a:t> znów został przyłączony do Węgier. Dopiero I wojna światowa zmieniła granice państw, a region w większej części przyłączono do Rumunii. Jego mniejsza część znalazła się w obrębie Czechosłowacji. Część rumuńska tej krainy traktowana jest często jako część Siedmiogrodu.</a:t>
            </a:r>
            <a:endParaRPr lang="pl-PL" sz="1200" dirty="0">
              <a:latin typeface="+mj-lt"/>
            </a:endParaRPr>
          </a:p>
        </p:txBody>
      </p:sp>
      <p:sp>
        <p:nvSpPr>
          <p:cNvPr id="4" name="Symbol zastępczy numeru slajdu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9</a:t>
            </a:fld>
            <a:endParaRPr lang="en"/>
          </a:p>
        </p:txBody>
      </p:sp>
      <p:grpSp>
        <p:nvGrpSpPr>
          <p:cNvPr id="5" name="Google Shape;928;p48"/>
          <p:cNvGrpSpPr/>
          <p:nvPr/>
        </p:nvGrpSpPr>
        <p:grpSpPr>
          <a:xfrm>
            <a:off x="8172400" y="123478"/>
            <a:ext cx="864096" cy="792088"/>
            <a:chOff x="5941025" y="3634400"/>
            <a:chExt cx="467650" cy="467650"/>
          </a:xfrm>
        </p:grpSpPr>
        <p:sp>
          <p:nvSpPr>
            <p:cNvPr id="8" name="Google Shape;929;p48"/>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30;p48"/>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31;p48"/>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32;p48"/>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33;p48"/>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34;p48"/>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2"/>
          <p:cNvPicPr>
            <a:picLocks noChangeAspect="1" noChangeArrowheads="1"/>
          </p:cNvPicPr>
          <p:nvPr/>
        </p:nvPicPr>
        <p:blipFill>
          <a:blip r:embed="rId2"/>
          <a:srcRect/>
          <a:stretch>
            <a:fillRect/>
          </a:stretch>
        </p:blipFill>
        <p:spPr bwMode="auto">
          <a:xfrm>
            <a:off x="683568" y="1563638"/>
            <a:ext cx="1152128" cy="139695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1807</Words>
  <Application>Microsoft Office PowerPoint</Application>
  <PresentationFormat>Pokaz na ekranie (16:9)</PresentationFormat>
  <Paragraphs>90</Paragraphs>
  <Slides>30</Slides>
  <Notes>4</Notes>
  <HiddenSlides>0</HiddenSlides>
  <MMClips>1</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30</vt:i4>
      </vt:variant>
    </vt:vector>
  </HeadingPairs>
  <TitlesOfParts>
    <vt:vector size="35" baseType="lpstr">
      <vt:lpstr>Arial</vt:lpstr>
      <vt:lpstr>Playfair Display Regular</vt:lpstr>
      <vt:lpstr>Inria Serif Light</vt:lpstr>
      <vt:lpstr>Inria Serif</vt:lpstr>
      <vt:lpstr>Paulina template</vt:lpstr>
      <vt:lpstr>Rumunia</vt:lpstr>
      <vt:lpstr>Rumunia</vt:lpstr>
      <vt:lpstr>Geografia i przemysł</vt:lpstr>
      <vt:lpstr>Rumunia położona jest w Europie Od strony zachodniej, Rumunia graniczy z Serbią i Węgrami, od północnej – z Mołdawią i Ukrainą, a od południowej – z Bułgarią. Kraj ma również dostęp do Morza Czarnego.</vt:lpstr>
      <vt:lpstr>Położenie geograficzne</vt:lpstr>
      <vt:lpstr>Slajd 6</vt:lpstr>
      <vt:lpstr>Położenie geograficzne      Siedmiogród       </vt:lpstr>
      <vt:lpstr>Położenie geograficzne      Kriszana </vt:lpstr>
      <vt:lpstr>Położenie geograficzne       Marmarosz        </vt:lpstr>
      <vt:lpstr>Położenie geograficzne      Wołoszczyzna       </vt:lpstr>
      <vt:lpstr>Położenie geograficzne      Mołdawia </vt:lpstr>
      <vt:lpstr>Położenie geograficzne      Dobrudża </vt:lpstr>
      <vt:lpstr>Położenie geograficzne      Banat       </vt:lpstr>
      <vt:lpstr>Rzeki Rumunii</vt:lpstr>
      <vt:lpstr>Slajd 15</vt:lpstr>
      <vt:lpstr>Slajd 16</vt:lpstr>
      <vt:lpstr>Ludzie i turystyka</vt:lpstr>
      <vt:lpstr>Slajd 18</vt:lpstr>
      <vt:lpstr>Slajd 19</vt:lpstr>
      <vt:lpstr>Slajd 20</vt:lpstr>
      <vt:lpstr>Slajd 21</vt:lpstr>
      <vt:lpstr>Slajd 22</vt:lpstr>
      <vt:lpstr>Slajd 23</vt:lpstr>
      <vt:lpstr>Slajd 24</vt:lpstr>
      <vt:lpstr>Slajd 25</vt:lpstr>
      <vt:lpstr>Slajd 26</vt:lpstr>
      <vt:lpstr>Jest to tradycyjny taniec rumuński praktykowany w życiu społeczności podczas świątecznych okazji, takich jak wesela i święta, a także podczas występów scenicznych.</vt:lpstr>
      <vt:lpstr>Bukareszt </vt:lpstr>
      <vt:lpstr>Slajd 29</vt:lpstr>
      <vt:lpstr>Slajd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Rumunia</dc:title>
  <cp:lastModifiedBy>Aleksander Chochul</cp:lastModifiedBy>
  <cp:revision>1</cp:revision>
  <dcterms:modified xsi:type="dcterms:W3CDTF">2021-12-15T15:53:28Z</dcterms:modified>
</cp:coreProperties>
</file>