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0"/>
  </p:notesMasterIdLst>
  <p:sldIdLst>
    <p:sldId id="402" r:id="rId5"/>
    <p:sldId id="417" r:id="rId6"/>
    <p:sldId id="422" r:id="rId7"/>
    <p:sldId id="3779" r:id="rId8"/>
    <p:sldId id="3774" r:id="rId9"/>
    <p:sldId id="440" r:id="rId10"/>
    <p:sldId id="418" r:id="rId11"/>
    <p:sldId id="434" r:id="rId12"/>
    <p:sldId id="420" r:id="rId13"/>
    <p:sldId id="3778" r:id="rId14"/>
    <p:sldId id="3776" r:id="rId15"/>
    <p:sldId id="3775" r:id="rId16"/>
    <p:sldId id="3777" r:id="rId17"/>
    <p:sldId id="431" r:id="rId18"/>
    <p:sldId id="441" r:id="rId19"/>
    <p:sldId id="3781" r:id="rId20"/>
    <p:sldId id="3785" r:id="rId21"/>
    <p:sldId id="3786" r:id="rId22"/>
    <p:sldId id="3782" r:id="rId23"/>
    <p:sldId id="424" r:id="rId24"/>
    <p:sldId id="3784" r:id="rId25"/>
    <p:sldId id="3783" r:id="rId26"/>
    <p:sldId id="3780" r:id="rId27"/>
    <p:sldId id="433" r:id="rId28"/>
    <p:sldId id="37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6E5"/>
    <a:srgbClr val="0070C0"/>
    <a:srgbClr val="35929B"/>
    <a:srgbClr val="FFFFFF"/>
    <a:srgbClr val="67D8C8"/>
    <a:srgbClr val="30BAA6"/>
    <a:srgbClr val="B4E9FF"/>
    <a:srgbClr val="005F86"/>
    <a:srgbClr val="34809F"/>
    <a:srgbClr val="209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70" d="100"/>
          <a:sy n="70" d="100"/>
        </p:scale>
        <p:origin x="274"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852B9-9646-4E88-A702-63562EF2A098}" type="datetimeFigureOut">
              <a:rPr lang="en-GB" smtClean="0"/>
              <a:t>02/04/2022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DA0AE-9687-4926-9B07-EAE1A5C40989}" type="slidenum">
              <a:rPr lang="en-GB" smtClean="0"/>
              <a:t>‹#›</a:t>
            </a:fld>
            <a:endParaRPr lang="en-GB" dirty="0"/>
          </a:p>
        </p:txBody>
      </p:sp>
    </p:spTree>
    <p:extLst>
      <p:ext uri="{BB962C8B-B14F-4D97-AF65-F5344CB8AC3E}">
        <p14:creationId xmlns:p14="http://schemas.microsoft.com/office/powerpoint/2010/main" val="181085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PhotoMosaic_Blue">
    <p:spTree>
      <p:nvGrpSpPr>
        <p:cNvPr id="1" name=""/>
        <p:cNvGrpSpPr/>
        <p:nvPr/>
      </p:nvGrpSpPr>
      <p:grpSpPr>
        <a:xfrm>
          <a:off x="0" y="0"/>
          <a:ext cx="0" cy="0"/>
          <a:chOff x="0" y="0"/>
          <a:chExt cx="0" cy="0"/>
        </a:xfrm>
      </p:grpSpPr>
      <p:sp>
        <p:nvSpPr>
          <p:cNvPr id="9" name="Round Diagonal Corner Rectangle 8"/>
          <p:cNvSpPr/>
          <p:nvPr userDrawn="1"/>
        </p:nvSpPr>
        <p:spPr>
          <a:xfrm>
            <a:off x="8809567" y="1608767"/>
            <a:ext cx="3109384" cy="4347533"/>
          </a:xfrm>
          <a:prstGeom prst="round2DiagRect">
            <a:avLst>
              <a:gd name="adj1" fmla="val 0"/>
              <a:gd name="adj2" fmla="val 0"/>
            </a:avLst>
          </a:prstGeom>
          <a:solidFill>
            <a:srgbClr val="2799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ound Diagonal Corner Rectangle 8">
            <a:extLst>
              <a:ext uri="{FF2B5EF4-FFF2-40B4-BE49-F238E27FC236}">
                <a16:creationId xmlns:a16="http://schemas.microsoft.com/office/drawing/2014/main" id="{D707D3C6-026F-4598-98E1-DE6CE1C32304}"/>
              </a:ext>
            </a:extLst>
          </p:cNvPr>
          <p:cNvSpPr/>
          <p:nvPr userDrawn="1"/>
        </p:nvSpPr>
        <p:spPr>
          <a:xfrm>
            <a:off x="8809567" y="248059"/>
            <a:ext cx="3109384" cy="1295780"/>
          </a:xfrm>
          <a:prstGeom prst="round2DiagRect">
            <a:avLst>
              <a:gd name="adj1" fmla="val 0"/>
              <a:gd name="adj2"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Picture Placeholder 16"/>
          <p:cNvSpPr>
            <a:spLocks noGrp="1"/>
          </p:cNvSpPr>
          <p:nvPr>
            <p:ph type="pic" sz="quarter" idx="14" hasCustomPrompt="1"/>
          </p:nvPr>
        </p:nvSpPr>
        <p:spPr>
          <a:xfrm>
            <a:off x="1" y="241299"/>
            <a:ext cx="8743612" cy="5702300"/>
          </a:xfrm>
          <a:prstGeom prst="round2DiagRect">
            <a:avLst>
              <a:gd name="adj1" fmla="val 0"/>
              <a:gd name="adj2" fmla="val 0"/>
            </a:avLst>
          </a:prstGeom>
          <a:solidFill>
            <a:schemeClr val="tx2"/>
          </a:solidFill>
        </p:spPr>
        <p:txBody>
          <a:bodyPr rtlCol="0" anchor="ctr">
            <a:noAutofit/>
          </a:bodyPr>
          <a:lstStyle>
            <a:lvl1pPr marL="0" indent="0" algn="ctr">
              <a:buNone/>
              <a:defRPr baseline="0"/>
            </a:lvl1pPr>
          </a:lstStyle>
          <a:p>
            <a:pPr lvl="0"/>
            <a:r>
              <a:rPr lang="en-US" noProof="0" dirty="0"/>
              <a:t>Double click icon to add picture</a:t>
            </a:r>
          </a:p>
          <a:p>
            <a:pPr lvl="0"/>
            <a:endParaRPr lang="en-US" noProof="0" dirty="0"/>
          </a:p>
          <a:p>
            <a:pPr lvl="0"/>
            <a:endParaRPr lang="en-US" noProof="0" dirty="0"/>
          </a:p>
          <a:p>
            <a:pPr lvl="0"/>
            <a:endParaRPr lang="en-US" noProof="0" dirty="0"/>
          </a:p>
          <a:p>
            <a:pPr lvl="0"/>
            <a:endParaRPr lang="en-US" noProof="0" dirty="0"/>
          </a:p>
        </p:txBody>
      </p:sp>
      <p:sp>
        <p:nvSpPr>
          <p:cNvPr id="3" name="Subtitle 2"/>
          <p:cNvSpPr>
            <a:spLocks noGrp="1"/>
          </p:cNvSpPr>
          <p:nvPr>
            <p:ph type="subTitle" idx="1" hasCustomPrompt="1"/>
          </p:nvPr>
        </p:nvSpPr>
        <p:spPr bwMode="gray">
          <a:xfrm>
            <a:off x="9158618" y="2697480"/>
            <a:ext cx="2408079" cy="1485403"/>
          </a:xfrm>
        </p:spPr>
        <p:txBody>
          <a:bodyPr tIns="0" bIns="0" anchor="b">
            <a:noAutofit/>
          </a:bodyPr>
          <a:lstStyle>
            <a:lvl1pPr marL="0" indent="0" algn="l">
              <a:lnSpc>
                <a:spcPct val="100000"/>
              </a:lnSpc>
              <a:spcBef>
                <a:spcPts val="0"/>
              </a:spcBef>
              <a:buNone/>
              <a:defRPr sz="2000" b="1">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cover title</a:t>
            </a:r>
          </a:p>
        </p:txBody>
      </p:sp>
      <p:sp>
        <p:nvSpPr>
          <p:cNvPr id="21" name="Text Placeholder 20"/>
          <p:cNvSpPr>
            <a:spLocks noGrp="1"/>
          </p:cNvSpPr>
          <p:nvPr>
            <p:ph type="body" sz="quarter" idx="16" hasCustomPrompt="1"/>
          </p:nvPr>
        </p:nvSpPr>
        <p:spPr bwMode="gray">
          <a:xfrm>
            <a:off x="9158619" y="4206242"/>
            <a:ext cx="2408079" cy="1317625"/>
          </a:xfrm>
        </p:spPr>
        <p:txBody>
          <a:bodyPr tIns="0" bIns="0">
            <a:noAutofit/>
          </a:bodyPr>
          <a:lstStyle>
            <a:lvl1pPr marL="0" indent="0">
              <a:buFontTx/>
              <a:buNone/>
              <a:defRPr sz="1400" b="1" baseline="0">
                <a:solidFill>
                  <a:schemeClr val="bg1"/>
                </a:solidFill>
                <a:latin typeface="+mn-lt"/>
              </a:defRPr>
            </a:lvl1pPr>
            <a:lvl5pPr>
              <a:defRPr/>
            </a:lvl5pPr>
          </a:lstStyle>
          <a:p>
            <a:pPr lvl="0"/>
            <a:r>
              <a:rPr lang="en-US"/>
              <a:t>Click to edit cover subtitle</a:t>
            </a:r>
          </a:p>
        </p:txBody>
      </p:sp>
      <p:sp>
        <p:nvSpPr>
          <p:cNvPr id="20" name="TextBox 19"/>
          <p:cNvSpPr txBox="1"/>
          <p:nvPr userDrawn="1"/>
        </p:nvSpPr>
        <p:spPr>
          <a:xfrm>
            <a:off x="3700210" y="6463341"/>
            <a:ext cx="4705349" cy="191463"/>
          </a:xfrm>
          <a:prstGeom prst="rect">
            <a:avLst/>
          </a:prstGeom>
          <a:noFill/>
        </p:spPr>
        <p:txBody>
          <a:bodyPr lIns="0" tIns="0" rIns="0" bIns="0"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33" baseline="30000" dirty="0">
                <a:solidFill>
                  <a:srgbClr val="959595"/>
                </a:solidFill>
              </a:rPr>
              <a:t>CONFIDENTIAL. This document contains Cargill Confidential information. Disclosure, use or reproduction outside Cargill or inside Cargill, to or by those who do not have a need to know is prohibited. © </a:t>
            </a:r>
            <a:r>
              <a:rPr lang="is-IS" altLang="en-US" sz="933" baseline="30000">
                <a:solidFill>
                  <a:srgbClr val="959595"/>
                </a:solidFill>
              </a:rPr>
              <a:t>2019</a:t>
            </a:r>
            <a:r>
              <a:rPr lang="en-US" altLang="en-US" sz="933" baseline="30000" dirty="0">
                <a:solidFill>
                  <a:srgbClr val="959595"/>
                </a:solidFill>
              </a:rPr>
              <a:t> Cargill, Incorporated. All rights reserved.</a:t>
            </a:r>
          </a:p>
        </p:txBody>
      </p:sp>
      <p:pic>
        <p:nvPicPr>
          <p:cNvPr id="12" name="Picture 11">
            <a:extLst>
              <a:ext uri="{FF2B5EF4-FFF2-40B4-BE49-F238E27FC236}">
                <a16:creationId xmlns:a16="http://schemas.microsoft.com/office/drawing/2014/main" id="{29D8A999-47E4-D740-8CA7-36639165C4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16211" y="6164379"/>
            <a:ext cx="1564640" cy="491744"/>
          </a:xfrm>
          <a:prstGeom prst="rect">
            <a:avLst/>
          </a:prstGeom>
        </p:spPr>
      </p:pic>
      <p:pic>
        <p:nvPicPr>
          <p:cNvPr id="6" name="Graphic 5">
            <a:extLst>
              <a:ext uri="{FF2B5EF4-FFF2-40B4-BE49-F238E27FC236}">
                <a16:creationId xmlns:a16="http://schemas.microsoft.com/office/drawing/2014/main" id="{941024EC-9EC1-4354-B597-9F7EE8C2042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8618" y="537232"/>
            <a:ext cx="1206500" cy="228600"/>
          </a:xfrm>
          <a:prstGeom prst="rect">
            <a:avLst/>
          </a:prstGeom>
        </p:spPr>
      </p:pic>
      <p:pic>
        <p:nvPicPr>
          <p:cNvPr id="5" name="Graphic 4">
            <a:extLst>
              <a:ext uri="{FF2B5EF4-FFF2-40B4-BE49-F238E27FC236}">
                <a16:creationId xmlns:a16="http://schemas.microsoft.com/office/drawing/2014/main" id="{A8933A02-0FE0-4394-ACBF-E177A09A203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1461" y="973911"/>
            <a:ext cx="2349500" cy="241300"/>
          </a:xfrm>
          <a:prstGeom prst="rect">
            <a:avLst/>
          </a:prstGeom>
        </p:spPr>
      </p:pic>
    </p:spTree>
    <p:extLst>
      <p:ext uri="{BB962C8B-B14F-4D97-AF65-F5344CB8AC3E}">
        <p14:creationId xmlns:p14="http://schemas.microsoft.com/office/powerpoint/2010/main" val="105086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Title_Subhead_BulletSections ">
    <p:spTree>
      <p:nvGrpSpPr>
        <p:cNvPr id="1" name=""/>
        <p:cNvGrpSpPr/>
        <p:nvPr/>
      </p:nvGrpSpPr>
      <p:grpSpPr>
        <a:xfrm>
          <a:off x="0" y="0"/>
          <a:ext cx="0" cy="0"/>
          <a:chOff x="0" y="0"/>
          <a:chExt cx="0" cy="0"/>
        </a:xfrm>
      </p:grpSpPr>
      <p:sp>
        <p:nvSpPr>
          <p:cNvPr id="11" name="Text Placeholder 5"/>
          <p:cNvSpPr>
            <a:spLocks noGrp="1"/>
          </p:cNvSpPr>
          <p:nvPr>
            <p:ph type="body" sz="quarter" idx="12" hasCustomPrompt="1"/>
          </p:nvPr>
        </p:nvSpPr>
        <p:spPr>
          <a:xfrm>
            <a:off x="604333" y="1221465"/>
            <a:ext cx="10978520" cy="685800"/>
          </a:xfrm>
        </p:spPr>
        <p:txBody>
          <a:bodyPr>
            <a:noAutofit/>
          </a:bodyPr>
          <a:lstStyle>
            <a:lvl1pPr marL="0" indent="0">
              <a:lnSpc>
                <a:spcPct val="100000"/>
              </a:lnSpc>
              <a:spcBef>
                <a:spcPts val="0"/>
              </a:spcBef>
              <a:buFontTx/>
              <a:buNone/>
              <a:defRPr sz="2000" b="1">
                <a:solidFill>
                  <a:schemeClr val="tx1">
                    <a:lumMod val="50000"/>
                    <a:lumOff val="50000"/>
                  </a:schemeClr>
                </a:solidFill>
              </a:defRPr>
            </a:lvl1pPr>
          </a:lstStyle>
          <a:p>
            <a:pPr lvl="0"/>
            <a:r>
              <a:rPr lang="en-US"/>
              <a:t>Click to edit subtitle</a:t>
            </a:r>
          </a:p>
        </p:txBody>
      </p:sp>
      <p:sp>
        <p:nvSpPr>
          <p:cNvPr id="12" name="Text Placeholder 8"/>
          <p:cNvSpPr>
            <a:spLocks noGrp="1"/>
          </p:cNvSpPr>
          <p:nvPr>
            <p:ph type="body" sz="quarter" idx="13" hasCustomPrompt="1"/>
          </p:nvPr>
        </p:nvSpPr>
        <p:spPr>
          <a:xfrm>
            <a:off x="609501" y="2076785"/>
            <a:ext cx="10972899" cy="1425259"/>
          </a:xfrm>
        </p:spPr>
        <p:txBody>
          <a:bodyPr>
            <a:noAutofit/>
          </a:bodyPr>
          <a:lstStyle>
            <a:lvl1pPr marL="0" indent="0">
              <a:lnSpc>
                <a:spcPct val="100000"/>
              </a:lnSpc>
              <a:spcBef>
                <a:spcPts val="0"/>
              </a:spcBef>
              <a:spcAft>
                <a:spcPts val="600"/>
              </a:spcAft>
              <a:buFontTx/>
              <a:buNone/>
              <a:defRPr lang="en-US" altLang="en-US" sz="1600" b="1" kern="1200" dirty="0" smtClean="0">
                <a:solidFill>
                  <a:schemeClr val="accent3"/>
                </a:solidFill>
                <a:latin typeface="Arial"/>
                <a:ea typeface="ＭＳ Ｐゴシック" charset="0"/>
                <a:cs typeface="Arial"/>
              </a:defRPr>
            </a:lvl1pPr>
            <a:lvl2pPr marL="168270" indent="-168270">
              <a:lnSpc>
                <a:spcPct val="100000"/>
              </a:lnSpc>
              <a:spcBef>
                <a:spcPts val="0"/>
              </a:spcBef>
              <a:spcAft>
                <a:spcPts val="600"/>
              </a:spcAft>
              <a:buFont typeface="Arial"/>
              <a:buChar char="•"/>
              <a:defRPr sz="1400" b="0">
                <a:solidFill>
                  <a:schemeClr val="tx1"/>
                </a:solidFill>
              </a:defRPr>
            </a:lvl2pPr>
            <a:lvl3pPr marL="0" indent="0">
              <a:lnSpc>
                <a:spcPts val="1800"/>
              </a:lnSpc>
              <a:spcBef>
                <a:spcPts val="0"/>
              </a:spcBef>
              <a:buFontTx/>
              <a:buNone/>
              <a:defRPr sz="1400" b="0">
                <a:solidFill>
                  <a:schemeClr val="tx1"/>
                </a:solidFill>
              </a:defRPr>
            </a:lvl3pPr>
            <a:lvl4pPr marL="0" indent="0">
              <a:lnSpc>
                <a:spcPts val="1800"/>
              </a:lnSpc>
              <a:spcBef>
                <a:spcPts val="0"/>
              </a:spcBef>
              <a:buFontTx/>
              <a:buNone/>
              <a:defRPr sz="1400" b="0">
                <a:solidFill>
                  <a:schemeClr val="tx1"/>
                </a:solidFill>
              </a:defRPr>
            </a:lvl4pPr>
            <a:lvl5pPr marL="0" indent="0">
              <a:lnSpc>
                <a:spcPts val="1800"/>
              </a:lnSpc>
              <a:spcBef>
                <a:spcPts val="0"/>
              </a:spcBef>
              <a:buFontTx/>
              <a:buNone/>
              <a:defRPr sz="1400" b="0">
                <a:solidFill>
                  <a:schemeClr val="tx1"/>
                </a:solidFill>
              </a:defRPr>
            </a:lvl5pPr>
          </a:lstStyle>
          <a:p>
            <a:pPr lvl="0"/>
            <a:r>
              <a:rPr lang="en-US"/>
              <a:t>Click to edit text header</a:t>
            </a:r>
          </a:p>
          <a:p>
            <a:pPr lvl="1"/>
            <a:r>
              <a:rPr lang="en-US"/>
              <a:t>Second level</a:t>
            </a:r>
          </a:p>
        </p:txBody>
      </p:sp>
      <p:sp>
        <p:nvSpPr>
          <p:cNvPr id="13" name="Text Placeholder 12"/>
          <p:cNvSpPr>
            <a:spLocks noGrp="1"/>
          </p:cNvSpPr>
          <p:nvPr>
            <p:ph type="body" sz="quarter" idx="14" hasCustomPrompt="1"/>
          </p:nvPr>
        </p:nvSpPr>
        <p:spPr>
          <a:xfrm>
            <a:off x="609508" y="3710721"/>
            <a:ext cx="10972897" cy="1426464"/>
          </a:xfrm>
        </p:spPr>
        <p:txBody>
          <a:bodyPr>
            <a:noAutofit/>
          </a:bodyPr>
          <a:lstStyle>
            <a:lvl1pPr marL="0" indent="0">
              <a:lnSpc>
                <a:spcPct val="100000"/>
              </a:lnSpc>
              <a:spcBef>
                <a:spcPts val="0"/>
              </a:spcBef>
              <a:spcAft>
                <a:spcPts val="600"/>
              </a:spcAft>
              <a:buFontTx/>
              <a:buNone/>
              <a:tabLst/>
              <a:defRPr lang="en-US" altLang="en-US" sz="1600" b="1" kern="1200" dirty="0" smtClean="0">
                <a:solidFill>
                  <a:schemeClr val="accent3"/>
                </a:solidFill>
                <a:latin typeface="Arial"/>
                <a:ea typeface="ＭＳ Ｐゴシック" charset="0"/>
                <a:cs typeface="Arial"/>
              </a:defRPr>
            </a:lvl1pPr>
            <a:lvl2pPr marL="285744" indent="-285744">
              <a:lnSpc>
                <a:spcPct val="100000"/>
              </a:lnSpc>
              <a:spcBef>
                <a:spcPts val="0"/>
              </a:spcBef>
              <a:spcAft>
                <a:spcPts val="600"/>
              </a:spcAft>
              <a:buFontTx/>
              <a:buNone/>
              <a:tabLst/>
              <a:defRPr lang="en-US" altLang="en-US" sz="1400" b="0" kern="1200" dirty="0" smtClean="0">
                <a:solidFill>
                  <a:schemeClr val="tx1"/>
                </a:solidFill>
                <a:latin typeface="Arial"/>
                <a:ea typeface="ＭＳ Ｐゴシック" charset="0"/>
                <a:cs typeface="Arial"/>
              </a:defRPr>
            </a:lvl2pPr>
            <a:lvl3pPr marL="0" indent="0">
              <a:lnSpc>
                <a:spcPts val="1800"/>
              </a:lnSpc>
              <a:spcBef>
                <a:spcPts val="0"/>
              </a:spcBef>
              <a:buFontTx/>
              <a:buNone/>
              <a:tabLst/>
              <a:defRPr sz="1400"/>
            </a:lvl3pPr>
            <a:lvl4pPr marL="0" indent="0">
              <a:lnSpc>
                <a:spcPts val="1800"/>
              </a:lnSpc>
              <a:spcBef>
                <a:spcPts val="0"/>
              </a:spcBef>
              <a:buFontTx/>
              <a:buNone/>
              <a:tabLst/>
              <a:defRPr sz="1400"/>
            </a:lvl4pPr>
            <a:lvl5pPr marL="0" indent="0">
              <a:lnSpc>
                <a:spcPts val="1800"/>
              </a:lnSpc>
              <a:spcBef>
                <a:spcPts val="0"/>
              </a:spcBef>
              <a:buFontTx/>
              <a:buNone/>
              <a:tabLst/>
              <a:defRPr sz="1400"/>
            </a:lvl5pPr>
          </a:lstStyle>
          <a:p>
            <a:pPr lvl="0"/>
            <a:r>
              <a:rPr lang="en-US"/>
              <a:t>Click to edit text header</a:t>
            </a:r>
          </a:p>
          <a:p>
            <a:pPr marL="168270" marR="0" lvl="1" indent="-168270" algn="l" defTabSz="914377" rtl="0" eaLnBrk="1" fontAlgn="base" latinLnBrk="0" hangingPunct="1">
              <a:lnSpc>
                <a:spcPct val="100000"/>
              </a:lnSpc>
              <a:spcBef>
                <a:spcPts val="0"/>
              </a:spcBef>
              <a:spcAft>
                <a:spcPts val="600"/>
              </a:spcAft>
              <a:buClrTx/>
              <a:buSzTx/>
              <a:buFont typeface="Arial"/>
              <a:buChar char="•"/>
              <a:tabLst/>
            </a:pPr>
            <a:r>
              <a:rPr lang="en-US"/>
              <a:t>Second level</a:t>
            </a:r>
          </a:p>
        </p:txBody>
      </p:sp>
      <p:sp>
        <p:nvSpPr>
          <p:cNvPr id="3" name="Title 2"/>
          <p:cNvSpPr>
            <a:spLocks noGrp="1"/>
          </p:cNvSpPr>
          <p:nvPr>
            <p:ph type="title" hasCustomPrompt="1"/>
          </p:nvPr>
        </p:nvSpPr>
        <p:spPr/>
        <p:txBody>
          <a:bodyPr/>
          <a:lstStyle>
            <a:lvl1pPr>
              <a:lnSpc>
                <a:spcPct val="100000"/>
              </a:lnSpc>
              <a:defRPr>
                <a:solidFill>
                  <a:srgbClr val="279989"/>
                </a:solidFill>
              </a:defRPr>
            </a:lvl1pPr>
          </a:lstStyle>
          <a:p>
            <a:r>
              <a:rPr lang="en-US"/>
              <a:t>Click to edit slide title</a:t>
            </a:r>
          </a:p>
        </p:txBody>
      </p:sp>
      <p:cxnSp>
        <p:nvCxnSpPr>
          <p:cNvPr id="9" name="Straight Connector 8"/>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6"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228420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3-column_Photos">
    <p:spTree>
      <p:nvGrpSpPr>
        <p:cNvPr id="1" name=""/>
        <p:cNvGrpSpPr/>
        <p:nvPr/>
      </p:nvGrpSpPr>
      <p:grpSpPr>
        <a:xfrm>
          <a:off x="0" y="0"/>
          <a:ext cx="0" cy="0"/>
          <a:chOff x="0" y="0"/>
          <a:chExt cx="0" cy="0"/>
        </a:xfrm>
      </p:grpSpPr>
      <p:sp>
        <p:nvSpPr>
          <p:cNvPr id="12" name="Text Placeholder 8"/>
          <p:cNvSpPr>
            <a:spLocks noGrp="1"/>
          </p:cNvSpPr>
          <p:nvPr>
            <p:ph type="body" sz="quarter" idx="13"/>
          </p:nvPr>
        </p:nvSpPr>
        <p:spPr>
          <a:xfrm>
            <a:off x="306917" y="3946730"/>
            <a:ext cx="3657600" cy="1993697"/>
          </a:xfrm>
        </p:spPr>
        <p:txBody>
          <a:bodyPr>
            <a:noAutofit/>
          </a:bodyPr>
          <a:lstStyle>
            <a:lvl1pPr marL="0" indent="0">
              <a:lnSpc>
                <a:spcPct val="100000"/>
              </a:lnSpc>
              <a:spcBef>
                <a:spcPts val="0"/>
              </a:spcBef>
              <a:spcAft>
                <a:spcPts val="300"/>
              </a:spcAft>
              <a:buFontTx/>
              <a:buNone/>
              <a:defRPr sz="1400" b="1" baseline="0">
                <a:solidFill>
                  <a:schemeClr val="tx1"/>
                </a:solidFill>
              </a:defRPr>
            </a:lvl1pPr>
            <a:lvl2pPr marL="174621" indent="-174621">
              <a:lnSpc>
                <a:spcPct val="100000"/>
              </a:lnSpc>
              <a:spcBef>
                <a:spcPts val="0"/>
              </a:spcBef>
              <a:spcAft>
                <a:spcPts val="300"/>
              </a:spcAft>
              <a:buFont typeface="Arial"/>
              <a:buChar char="•"/>
              <a:defRPr sz="1400" b="0" baseline="0">
                <a:solidFill>
                  <a:schemeClr val="tx1"/>
                </a:solidFill>
              </a:defRPr>
            </a:lvl2pPr>
            <a:lvl3pPr marL="517512" indent="-285744">
              <a:lnSpc>
                <a:spcPct val="100000"/>
              </a:lnSpc>
              <a:spcBef>
                <a:spcPts val="0"/>
              </a:spcBef>
              <a:spcAft>
                <a:spcPts val="300"/>
              </a:spcAft>
              <a:buFontTx/>
              <a:buNone/>
              <a:defRPr lang="en-US" altLang="en-US" sz="1400" b="0" kern="1200" baseline="0" dirty="0" smtClean="0">
                <a:solidFill>
                  <a:schemeClr val="tx1"/>
                </a:solidFill>
                <a:latin typeface="+mn-lt"/>
                <a:ea typeface="ＭＳ Ｐゴシック" charset="0"/>
                <a:cs typeface="+mn-cs"/>
              </a:defRPr>
            </a:lvl3pPr>
            <a:lvl4pPr marL="0" indent="0">
              <a:lnSpc>
                <a:spcPts val="1800"/>
              </a:lnSpc>
              <a:spcBef>
                <a:spcPts val="0"/>
              </a:spcBef>
              <a:buFontTx/>
              <a:buNone/>
              <a:defRPr sz="1400" b="0" baseline="0">
                <a:solidFill>
                  <a:schemeClr val="tx1"/>
                </a:solidFill>
              </a:defRPr>
            </a:lvl4pPr>
            <a:lvl5pPr marL="0" indent="0">
              <a:lnSpc>
                <a:spcPts val="1800"/>
              </a:lnSpc>
              <a:spcBef>
                <a:spcPts val="0"/>
              </a:spcBef>
              <a:buFontTx/>
              <a:buNone/>
              <a:defRPr sz="1400" b="0" baseline="0">
                <a:solidFill>
                  <a:schemeClr val="tx1"/>
                </a:solidFill>
              </a:defRPr>
            </a:lvl5pPr>
          </a:lstStyle>
          <a:p>
            <a:pPr lvl="0"/>
            <a:r>
              <a:rPr lang="en-US"/>
              <a:t>Click to edit Master text styles</a:t>
            </a:r>
          </a:p>
          <a:p>
            <a:pPr lvl="1"/>
            <a:r>
              <a:rPr lang="en-US"/>
              <a:t>Second level</a:t>
            </a:r>
          </a:p>
          <a:p>
            <a:pPr marL="400041" marR="0" lvl="2" indent="-168270" algn="l" defTabSz="914377" rtl="0" eaLnBrk="1" fontAlgn="base" latinLnBrk="0" hangingPunct="1">
              <a:lnSpc>
                <a:spcPct val="100000"/>
              </a:lnSpc>
              <a:spcBef>
                <a:spcPts val="0"/>
              </a:spcBef>
              <a:spcAft>
                <a:spcPts val="300"/>
              </a:spcAft>
              <a:buClrTx/>
              <a:buSzTx/>
              <a:buFont typeface="Lucida Grande"/>
              <a:buChar char="–"/>
              <a:tabLst/>
            </a:pPr>
            <a:r>
              <a:rPr lang="en-US"/>
              <a:t>Third level</a:t>
            </a:r>
          </a:p>
        </p:txBody>
      </p:sp>
      <p:sp>
        <p:nvSpPr>
          <p:cNvPr id="14" name="Picture Placeholder 13"/>
          <p:cNvSpPr>
            <a:spLocks noGrp="1"/>
          </p:cNvSpPr>
          <p:nvPr>
            <p:ph type="pic" sz="quarter" idx="14" hasCustomPrompt="1"/>
          </p:nvPr>
        </p:nvSpPr>
        <p:spPr>
          <a:xfrm>
            <a:off x="304800" y="1200355"/>
            <a:ext cx="3864864" cy="2587752"/>
          </a:xfrm>
        </p:spPr>
        <p:txBody>
          <a:bodyPr rtlCol="0">
            <a:noAutofit/>
          </a:bodyPr>
          <a:lstStyle>
            <a:lvl1pPr>
              <a:lnSpc>
                <a:spcPct val="100000"/>
              </a:lnSpc>
              <a:defRPr sz="1800" baseline="0"/>
            </a:lvl1pPr>
          </a:lstStyle>
          <a:p>
            <a:pPr lvl="0"/>
            <a:r>
              <a:rPr lang="en-US" noProof="0" dirty="0"/>
              <a:t>Double click icon to add picture</a:t>
            </a:r>
          </a:p>
        </p:txBody>
      </p:sp>
      <p:sp>
        <p:nvSpPr>
          <p:cNvPr id="8" name="Picture Placeholder 13"/>
          <p:cNvSpPr>
            <a:spLocks noGrp="1"/>
          </p:cNvSpPr>
          <p:nvPr>
            <p:ph type="pic" sz="quarter" idx="15" hasCustomPrompt="1"/>
          </p:nvPr>
        </p:nvSpPr>
        <p:spPr>
          <a:xfrm>
            <a:off x="8003672" y="1200355"/>
            <a:ext cx="3864864" cy="2587752"/>
          </a:xfrm>
        </p:spPr>
        <p:txBody>
          <a:bodyPr rtlCol="0">
            <a:noAutofit/>
          </a:bodyPr>
          <a:lstStyle>
            <a:lvl1pPr>
              <a:lnSpc>
                <a:spcPct val="100000"/>
              </a:lnSpc>
              <a:defRPr sz="1800"/>
            </a:lvl1pPr>
          </a:lstStyle>
          <a:p>
            <a:pPr lvl="0"/>
            <a:r>
              <a:rPr lang="en-US" noProof="0" dirty="0"/>
              <a:t>Double click icon to add picture</a:t>
            </a:r>
          </a:p>
        </p:txBody>
      </p:sp>
      <p:sp>
        <p:nvSpPr>
          <p:cNvPr id="15" name="Picture Placeholder 13"/>
          <p:cNvSpPr>
            <a:spLocks noGrp="1"/>
          </p:cNvSpPr>
          <p:nvPr>
            <p:ph type="pic" sz="quarter" idx="16" hasCustomPrompt="1"/>
          </p:nvPr>
        </p:nvSpPr>
        <p:spPr>
          <a:xfrm>
            <a:off x="4157595" y="1200355"/>
            <a:ext cx="3864864" cy="2587752"/>
          </a:xfrm>
        </p:spPr>
        <p:txBody>
          <a:bodyPr rtlCol="0">
            <a:noAutofit/>
          </a:bodyPr>
          <a:lstStyle>
            <a:lvl1pPr>
              <a:lnSpc>
                <a:spcPct val="100000"/>
              </a:lnSpc>
              <a:defRPr sz="1800"/>
            </a:lvl1pPr>
          </a:lstStyle>
          <a:p>
            <a:pPr lvl="0"/>
            <a:r>
              <a:rPr lang="en-US" noProof="0" dirty="0"/>
              <a:t>Double click icon to add picture</a:t>
            </a:r>
          </a:p>
        </p:txBody>
      </p:sp>
      <p:sp>
        <p:nvSpPr>
          <p:cNvPr id="16" name="Text Placeholder 8"/>
          <p:cNvSpPr>
            <a:spLocks noGrp="1"/>
          </p:cNvSpPr>
          <p:nvPr>
            <p:ph type="body" sz="quarter" idx="17"/>
          </p:nvPr>
        </p:nvSpPr>
        <p:spPr>
          <a:xfrm>
            <a:off x="4145280" y="3946730"/>
            <a:ext cx="3657600" cy="1993697"/>
          </a:xfrm>
        </p:spPr>
        <p:txBody>
          <a:bodyPr>
            <a:noAutofit/>
          </a:bodyPr>
          <a:lstStyle>
            <a:lvl1pPr marL="0" indent="0">
              <a:lnSpc>
                <a:spcPct val="100000"/>
              </a:lnSpc>
              <a:spcBef>
                <a:spcPts val="0"/>
              </a:spcBef>
              <a:spcAft>
                <a:spcPts val="300"/>
              </a:spcAft>
              <a:buFontTx/>
              <a:buNone/>
              <a:defRPr sz="1400" b="1" baseline="0">
                <a:solidFill>
                  <a:schemeClr val="tx1"/>
                </a:solidFill>
              </a:defRPr>
            </a:lvl1pPr>
            <a:lvl2pPr marL="285744" indent="-285744">
              <a:lnSpc>
                <a:spcPct val="100000"/>
              </a:lnSpc>
              <a:spcBef>
                <a:spcPts val="0"/>
              </a:spcBef>
              <a:spcAft>
                <a:spcPts val="300"/>
              </a:spcAft>
              <a:buFontTx/>
              <a:buNone/>
              <a:defRPr lang="en-US" altLang="en-US" sz="1400" b="0" kern="1200" baseline="0" dirty="0" smtClean="0">
                <a:solidFill>
                  <a:schemeClr val="tx1"/>
                </a:solidFill>
                <a:latin typeface="Arial"/>
                <a:ea typeface="ＭＳ Ｐゴシック" charset="0"/>
                <a:cs typeface="Arial"/>
              </a:defRPr>
            </a:lvl2pPr>
            <a:lvl3pPr marL="517512" indent="-285744">
              <a:lnSpc>
                <a:spcPct val="100000"/>
              </a:lnSpc>
              <a:spcBef>
                <a:spcPts val="0"/>
              </a:spcBef>
              <a:spcAft>
                <a:spcPts val="300"/>
              </a:spcAft>
              <a:buFontTx/>
              <a:buNone/>
              <a:defRPr lang="en-US" altLang="en-US" sz="1400" b="0" kern="1200" baseline="0" dirty="0" smtClean="0">
                <a:solidFill>
                  <a:schemeClr val="tx1"/>
                </a:solidFill>
                <a:latin typeface="+mn-lt"/>
                <a:ea typeface="ＭＳ Ｐゴシック" charset="0"/>
                <a:cs typeface="+mn-cs"/>
              </a:defRPr>
            </a:lvl3pPr>
            <a:lvl4pPr marL="0" indent="0">
              <a:lnSpc>
                <a:spcPts val="1800"/>
              </a:lnSpc>
              <a:spcBef>
                <a:spcPts val="0"/>
              </a:spcBef>
              <a:buFontTx/>
              <a:buNone/>
              <a:defRPr sz="1400" b="0" baseline="0">
                <a:solidFill>
                  <a:schemeClr val="tx1"/>
                </a:solidFill>
              </a:defRPr>
            </a:lvl4pPr>
            <a:lvl5pPr marL="0" indent="0">
              <a:lnSpc>
                <a:spcPts val="1800"/>
              </a:lnSpc>
              <a:spcBef>
                <a:spcPts val="0"/>
              </a:spcBef>
              <a:buFontTx/>
              <a:buNone/>
              <a:defRPr sz="1400" b="0" baseline="0">
                <a:solidFill>
                  <a:schemeClr val="tx1"/>
                </a:solidFill>
              </a:defRPr>
            </a:lvl5pPr>
          </a:lstStyle>
          <a:p>
            <a:pPr lvl="0"/>
            <a:r>
              <a:rPr lang="en-US"/>
              <a:t>Click to edit Master text styles</a:t>
            </a:r>
          </a:p>
          <a:p>
            <a:pPr marL="174621" marR="0" lvl="1" indent="-174621" algn="l" defTabSz="914377" rtl="0" eaLnBrk="1" fontAlgn="base" latinLnBrk="0" hangingPunct="1">
              <a:lnSpc>
                <a:spcPct val="100000"/>
              </a:lnSpc>
              <a:spcBef>
                <a:spcPts val="0"/>
              </a:spcBef>
              <a:spcAft>
                <a:spcPts val="300"/>
              </a:spcAft>
              <a:buClrTx/>
              <a:buSzTx/>
              <a:buFont typeface="Arial"/>
              <a:buChar char="•"/>
              <a:tabLst/>
            </a:pPr>
            <a:r>
              <a:rPr lang="en-US"/>
              <a:t>Second level</a:t>
            </a:r>
          </a:p>
          <a:p>
            <a:pPr marL="400041" marR="0" lvl="2" indent="-168270" algn="l" defTabSz="914377" rtl="0" eaLnBrk="1" fontAlgn="base" latinLnBrk="0" hangingPunct="1">
              <a:lnSpc>
                <a:spcPct val="100000"/>
              </a:lnSpc>
              <a:spcBef>
                <a:spcPts val="0"/>
              </a:spcBef>
              <a:spcAft>
                <a:spcPts val="300"/>
              </a:spcAft>
              <a:buClrTx/>
              <a:buSzTx/>
              <a:buFont typeface="Lucida Grande"/>
              <a:buChar char="–"/>
              <a:tabLst/>
            </a:pPr>
            <a:r>
              <a:rPr lang="en-US"/>
              <a:t>Third level</a:t>
            </a:r>
          </a:p>
        </p:txBody>
      </p:sp>
      <p:sp>
        <p:nvSpPr>
          <p:cNvPr id="17" name="Text Placeholder 8"/>
          <p:cNvSpPr>
            <a:spLocks noGrp="1"/>
          </p:cNvSpPr>
          <p:nvPr>
            <p:ph type="body" sz="quarter" idx="18"/>
          </p:nvPr>
        </p:nvSpPr>
        <p:spPr>
          <a:xfrm>
            <a:off x="8004967" y="3946730"/>
            <a:ext cx="3657600" cy="1993697"/>
          </a:xfrm>
        </p:spPr>
        <p:txBody>
          <a:bodyPr>
            <a:noAutofit/>
          </a:bodyPr>
          <a:lstStyle>
            <a:lvl1pPr marL="0" indent="0">
              <a:lnSpc>
                <a:spcPct val="100000"/>
              </a:lnSpc>
              <a:spcBef>
                <a:spcPts val="0"/>
              </a:spcBef>
              <a:spcAft>
                <a:spcPts val="300"/>
              </a:spcAft>
              <a:buFontTx/>
              <a:buNone/>
              <a:defRPr sz="1400" b="1" baseline="0">
                <a:solidFill>
                  <a:schemeClr val="tx1"/>
                </a:solidFill>
              </a:defRPr>
            </a:lvl1pPr>
            <a:lvl2pPr marL="285744" indent="-285744">
              <a:lnSpc>
                <a:spcPct val="100000"/>
              </a:lnSpc>
              <a:spcBef>
                <a:spcPts val="0"/>
              </a:spcBef>
              <a:spcAft>
                <a:spcPts val="300"/>
              </a:spcAft>
              <a:buFontTx/>
              <a:buNone/>
              <a:defRPr lang="en-US" altLang="en-US" sz="1400" b="0" kern="1200" baseline="0" dirty="0" smtClean="0">
                <a:solidFill>
                  <a:schemeClr val="tx1"/>
                </a:solidFill>
                <a:latin typeface="Arial"/>
                <a:ea typeface="ＭＳ Ｐゴシック" charset="0"/>
                <a:cs typeface="Arial"/>
              </a:defRPr>
            </a:lvl2pPr>
            <a:lvl3pPr marL="400041" indent="-168270">
              <a:lnSpc>
                <a:spcPct val="100000"/>
              </a:lnSpc>
              <a:spcBef>
                <a:spcPts val="0"/>
              </a:spcBef>
              <a:spcAft>
                <a:spcPts val="300"/>
              </a:spcAft>
              <a:buFont typeface="Lucida Grande"/>
              <a:buChar char="–"/>
              <a:defRPr sz="1400" b="0" baseline="0">
                <a:solidFill>
                  <a:schemeClr val="tx1"/>
                </a:solidFill>
              </a:defRPr>
            </a:lvl3pPr>
            <a:lvl4pPr marL="0" indent="0">
              <a:lnSpc>
                <a:spcPts val="1800"/>
              </a:lnSpc>
              <a:spcBef>
                <a:spcPts val="0"/>
              </a:spcBef>
              <a:buFontTx/>
              <a:buNone/>
              <a:defRPr sz="1400" b="0" baseline="0">
                <a:solidFill>
                  <a:schemeClr val="tx1"/>
                </a:solidFill>
              </a:defRPr>
            </a:lvl4pPr>
            <a:lvl5pPr marL="0" indent="0">
              <a:lnSpc>
                <a:spcPts val="1800"/>
              </a:lnSpc>
              <a:spcBef>
                <a:spcPts val="0"/>
              </a:spcBef>
              <a:buFontTx/>
              <a:buNone/>
              <a:defRPr sz="1400" b="0" baseline="0">
                <a:solidFill>
                  <a:schemeClr val="tx1"/>
                </a:solidFill>
              </a:defRPr>
            </a:lvl5pPr>
          </a:lstStyle>
          <a:p>
            <a:pPr lvl="0"/>
            <a:r>
              <a:rPr lang="en-US"/>
              <a:t>Click to edit Master text styles</a:t>
            </a:r>
          </a:p>
          <a:p>
            <a:pPr marL="174621" marR="0" lvl="1" indent="-174621" algn="l" defTabSz="914377" rtl="0" eaLnBrk="1" fontAlgn="base" latinLnBrk="0" hangingPunct="1">
              <a:lnSpc>
                <a:spcPct val="100000"/>
              </a:lnSpc>
              <a:spcBef>
                <a:spcPts val="0"/>
              </a:spcBef>
              <a:spcAft>
                <a:spcPts val="300"/>
              </a:spcAft>
              <a:buClrTx/>
              <a:buSzTx/>
              <a:buFont typeface="Arial"/>
              <a:buChar char="•"/>
              <a:tabLst/>
            </a:pPr>
            <a:r>
              <a:rPr lang="en-US"/>
              <a:t>Second level</a:t>
            </a:r>
          </a:p>
          <a:p>
            <a:pPr lvl="2"/>
            <a:r>
              <a:rPr lang="en-US"/>
              <a:t>Third level</a:t>
            </a:r>
          </a:p>
        </p:txBody>
      </p:sp>
      <p:cxnSp>
        <p:nvCxnSpPr>
          <p:cNvPr id="11" name="Straight Connector 10"/>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9"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76901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Title_NoHeaderLine ">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rgbClr val="279989"/>
                </a:solidFill>
              </a:defRPr>
            </a:lvl1pPr>
          </a:lstStyle>
          <a:p>
            <a:r>
              <a:rPr lang="en-US" altLang="en-US"/>
              <a:t>Click to edit slide title</a:t>
            </a:r>
            <a:endParaRPr lang="en-US"/>
          </a:p>
        </p:txBody>
      </p:sp>
      <p:cxnSp>
        <p:nvCxnSpPr>
          <p:cNvPr id="9" name="Straight Connector 8"/>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8"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30754293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Title_Subhead_NoHeaderLine ">
    <p:spTree>
      <p:nvGrpSpPr>
        <p:cNvPr id="1" name=""/>
        <p:cNvGrpSpPr/>
        <p:nvPr/>
      </p:nvGrpSpPr>
      <p:grpSpPr>
        <a:xfrm>
          <a:off x="0" y="0"/>
          <a:ext cx="0" cy="0"/>
          <a:chOff x="0" y="0"/>
          <a:chExt cx="0" cy="0"/>
        </a:xfrm>
      </p:grpSpPr>
      <p:sp>
        <p:nvSpPr>
          <p:cNvPr id="11" name="Text Placeholder 5"/>
          <p:cNvSpPr>
            <a:spLocks noGrp="1"/>
          </p:cNvSpPr>
          <p:nvPr>
            <p:ph type="body" sz="quarter" idx="12" hasCustomPrompt="1"/>
          </p:nvPr>
        </p:nvSpPr>
        <p:spPr>
          <a:xfrm>
            <a:off x="608945" y="1223424"/>
            <a:ext cx="10973904" cy="397952"/>
          </a:xfrm>
        </p:spPr>
        <p:txBody>
          <a:bodyPr/>
          <a:lstStyle>
            <a:lvl1pPr marL="0" indent="0">
              <a:lnSpc>
                <a:spcPct val="100000"/>
              </a:lnSpc>
              <a:spcBef>
                <a:spcPts val="0"/>
              </a:spcBef>
              <a:buFontTx/>
              <a:buNone/>
              <a:defRPr b="1" cap="none" baseline="0">
                <a:solidFill>
                  <a:schemeClr val="accent2"/>
                </a:solidFill>
              </a:defRPr>
            </a:lvl1pPr>
          </a:lstStyle>
          <a:p>
            <a:pPr lvl="0"/>
            <a:r>
              <a:rPr lang="en-US"/>
              <a:t>Click to edit subtitle</a:t>
            </a:r>
          </a:p>
        </p:txBody>
      </p:sp>
      <p:sp>
        <p:nvSpPr>
          <p:cNvPr id="3" name="Title 2"/>
          <p:cNvSpPr>
            <a:spLocks noGrp="1"/>
          </p:cNvSpPr>
          <p:nvPr>
            <p:ph type="title" hasCustomPrompt="1"/>
          </p:nvPr>
        </p:nvSpPr>
        <p:spPr/>
        <p:txBody>
          <a:bodyPr/>
          <a:lstStyle>
            <a:lvl1pPr>
              <a:defRPr>
                <a:solidFill>
                  <a:schemeClr val="accent1"/>
                </a:solidFill>
              </a:defRPr>
            </a:lvl1pPr>
          </a:lstStyle>
          <a:p>
            <a:r>
              <a:rPr lang="en-US"/>
              <a:t>Click to edit slide title</a:t>
            </a:r>
          </a:p>
        </p:txBody>
      </p:sp>
      <p:cxnSp>
        <p:nvCxnSpPr>
          <p:cNvPr id="10" name="Straight Connector 9"/>
          <p:cNvCxnSpPr/>
          <p:nvPr userDrawn="1"/>
        </p:nvCxnSpPr>
        <p:spPr>
          <a:xfrm>
            <a:off x="609619" y="6265253"/>
            <a:ext cx="109728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9"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142459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TitleFooter_NoLine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a:t>Click to edit slide title</a:t>
            </a:r>
          </a:p>
        </p:txBody>
      </p:sp>
      <p:sp>
        <p:nvSpPr>
          <p:cNvPr id="6"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7"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2514629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ntent_TitleNoFooter">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a:t>Click to edit slide title</a:t>
            </a:r>
          </a:p>
        </p:txBody>
      </p:sp>
    </p:spTree>
    <p:extLst>
      <p:ext uri="{BB962C8B-B14F-4D97-AF65-F5344CB8AC3E}">
        <p14:creationId xmlns:p14="http://schemas.microsoft.com/office/powerpoint/2010/main" val="26771268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FooterOnly_NoLines ">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6"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1768487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45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osaic_3-column_Photos">
    <p:spTree>
      <p:nvGrpSpPr>
        <p:cNvPr id="1" name=""/>
        <p:cNvGrpSpPr/>
        <p:nvPr/>
      </p:nvGrpSpPr>
      <p:grpSpPr>
        <a:xfrm>
          <a:off x="0" y="0"/>
          <a:ext cx="0" cy="0"/>
          <a:chOff x="0" y="0"/>
          <a:chExt cx="0" cy="0"/>
        </a:xfrm>
      </p:grpSpPr>
      <p:sp>
        <p:nvSpPr>
          <p:cNvPr id="18" name="Slide Number Placeholder 1"/>
          <p:cNvSpPr>
            <a:spLocks noGrp="1"/>
          </p:cNvSpPr>
          <p:nvPr>
            <p:ph type="sldNum" sz="quarter" idx="4"/>
          </p:nvPr>
        </p:nvSpPr>
        <p:spPr>
          <a:xfrm>
            <a:off x="11416136" y="6492823"/>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9" name="Footer Placeholder 4"/>
          <p:cNvSpPr>
            <a:spLocks noGrp="1"/>
          </p:cNvSpPr>
          <p:nvPr>
            <p:ph type="ftr" sz="quarter" idx="3"/>
          </p:nvPr>
        </p:nvSpPr>
        <p:spPr>
          <a:xfrm>
            <a:off x="601140" y="6492822"/>
            <a:ext cx="7201745"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
        <p:nvSpPr>
          <p:cNvPr id="13" name="Round Diagonal Corner Rectangle 12">
            <a:extLst>
              <a:ext uri="{FF2B5EF4-FFF2-40B4-BE49-F238E27FC236}">
                <a16:creationId xmlns:a16="http://schemas.microsoft.com/office/drawing/2014/main" id="{9851EA71-22FF-CE4E-B17A-283DBCD92939}"/>
              </a:ext>
            </a:extLst>
          </p:cNvPr>
          <p:cNvSpPr/>
          <p:nvPr userDrawn="1"/>
        </p:nvSpPr>
        <p:spPr>
          <a:xfrm>
            <a:off x="4148668" y="2861734"/>
            <a:ext cx="3774017" cy="2861733"/>
          </a:xfrm>
          <a:prstGeom prst="round2DiagRect">
            <a:avLst>
              <a:gd name="adj1" fmla="val 1097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0" name="Round Diagonal Corner Rectangle 19">
            <a:extLst>
              <a:ext uri="{FF2B5EF4-FFF2-40B4-BE49-F238E27FC236}">
                <a16:creationId xmlns:a16="http://schemas.microsoft.com/office/drawing/2014/main" id="{7F13216C-DA44-184D-8AA6-D70DA2C0084A}"/>
              </a:ext>
            </a:extLst>
          </p:cNvPr>
          <p:cNvSpPr/>
          <p:nvPr userDrawn="1"/>
        </p:nvSpPr>
        <p:spPr>
          <a:xfrm>
            <a:off x="8053917" y="4015318"/>
            <a:ext cx="3774016" cy="1708149"/>
          </a:xfrm>
          <a:prstGeom prst="round2DiagRect">
            <a:avLst>
              <a:gd name="adj1" fmla="val 0"/>
              <a:gd name="adj2" fmla="val 108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1" name="Round Diagonal Corner Rectangle 20">
            <a:extLst>
              <a:ext uri="{FF2B5EF4-FFF2-40B4-BE49-F238E27FC236}">
                <a16:creationId xmlns:a16="http://schemas.microsoft.com/office/drawing/2014/main" id="{9F03A1FE-8F4C-5A4B-8085-7089AB510002}"/>
              </a:ext>
            </a:extLst>
          </p:cNvPr>
          <p:cNvSpPr/>
          <p:nvPr userDrawn="1"/>
        </p:nvSpPr>
        <p:spPr>
          <a:xfrm>
            <a:off x="266701" y="914400"/>
            <a:ext cx="3748617" cy="2861733"/>
          </a:xfrm>
          <a:prstGeom prst="round2DiagRect">
            <a:avLst>
              <a:gd name="adj1" fmla="val 0"/>
              <a:gd name="adj2" fmla="val 10818"/>
            </a:avLst>
          </a:prstGeom>
          <a:solidFill>
            <a:srgbClr val="2799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007A87"/>
              </a:solidFill>
            </a:endParaRPr>
          </a:p>
        </p:txBody>
      </p:sp>
      <p:sp>
        <p:nvSpPr>
          <p:cNvPr id="22" name="Picture Placeholder 21">
            <a:extLst>
              <a:ext uri="{FF2B5EF4-FFF2-40B4-BE49-F238E27FC236}">
                <a16:creationId xmlns:a16="http://schemas.microsoft.com/office/drawing/2014/main" id="{DE1D67BD-3435-1046-AC65-CEBBFF5A30EE}"/>
              </a:ext>
            </a:extLst>
          </p:cNvPr>
          <p:cNvSpPr>
            <a:spLocks noGrp="1"/>
          </p:cNvSpPr>
          <p:nvPr>
            <p:ph type="pic" sz="quarter" idx="14"/>
          </p:nvPr>
        </p:nvSpPr>
        <p:spPr>
          <a:xfrm>
            <a:off x="8054847" y="922501"/>
            <a:ext cx="3773707" cy="2984399"/>
          </a:xfrm>
          <a:prstGeom prst="round2DiagRect">
            <a:avLst>
              <a:gd name="adj1" fmla="val 10996"/>
              <a:gd name="adj2" fmla="val 0"/>
            </a:avLst>
          </a:prstGeom>
        </p:spPr>
        <p:txBody>
          <a:bodyPr rtlCol="0">
            <a:noAutofit/>
          </a:bodyPr>
          <a:lstStyle/>
          <a:p>
            <a:pPr lvl="0"/>
            <a:r>
              <a:rPr lang="en-US" noProof="0" dirty="0"/>
              <a:t>Click icon to add picture</a:t>
            </a:r>
          </a:p>
        </p:txBody>
      </p:sp>
      <p:sp>
        <p:nvSpPr>
          <p:cNvPr id="23" name="Picture Placeholder 19">
            <a:extLst>
              <a:ext uri="{FF2B5EF4-FFF2-40B4-BE49-F238E27FC236}">
                <a16:creationId xmlns:a16="http://schemas.microsoft.com/office/drawing/2014/main" id="{85C1FAD3-9AE2-A246-BCEA-7F2EEC57CE71}"/>
              </a:ext>
            </a:extLst>
          </p:cNvPr>
          <p:cNvSpPr>
            <a:spLocks noGrp="1"/>
          </p:cNvSpPr>
          <p:nvPr>
            <p:ph type="pic" sz="quarter" idx="13"/>
          </p:nvPr>
        </p:nvSpPr>
        <p:spPr>
          <a:xfrm>
            <a:off x="4150142" y="922501"/>
            <a:ext cx="3772055" cy="1828800"/>
          </a:xfrm>
          <a:prstGeom prst="round2DiagRect">
            <a:avLst>
              <a:gd name="adj1" fmla="val 0"/>
              <a:gd name="adj2" fmla="val 14555"/>
            </a:avLst>
          </a:prstGeom>
        </p:spPr>
        <p:txBody>
          <a:bodyPr rtlCol="0">
            <a:noAutofit/>
          </a:bodyPr>
          <a:lstStyle/>
          <a:p>
            <a:pPr lvl="0"/>
            <a:r>
              <a:rPr lang="en-US" noProof="0" dirty="0"/>
              <a:t>Click icon to add picture</a:t>
            </a:r>
          </a:p>
        </p:txBody>
      </p:sp>
      <p:sp>
        <p:nvSpPr>
          <p:cNvPr id="24" name="Picture Placeholder 13">
            <a:extLst>
              <a:ext uri="{FF2B5EF4-FFF2-40B4-BE49-F238E27FC236}">
                <a16:creationId xmlns:a16="http://schemas.microsoft.com/office/drawing/2014/main" id="{8834F1FE-B6D6-5945-9308-1E5C958ECE9E}"/>
              </a:ext>
            </a:extLst>
          </p:cNvPr>
          <p:cNvSpPr>
            <a:spLocks noGrp="1"/>
          </p:cNvSpPr>
          <p:nvPr>
            <p:ph type="pic" sz="quarter" idx="11"/>
          </p:nvPr>
        </p:nvSpPr>
        <p:spPr>
          <a:xfrm>
            <a:off x="263749" y="3886200"/>
            <a:ext cx="3750689" cy="1828800"/>
          </a:xfrm>
          <a:prstGeom prst="round2DiagRect">
            <a:avLst>
              <a:gd name="adj1" fmla="val 12993"/>
              <a:gd name="adj2" fmla="val 0"/>
            </a:avLst>
          </a:prstGeom>
        </p:spPr>
        <p:txBody>
          <a:bodyPr rtlCol="0">
            <a:noAutofit/>
          </a:bodyPr>
          <a:lstStyle/>
          <a:p>
            <a:pPr lvl="0"/>
            <a:r>
              <a:rPr lang="en-US" noProof="0" dirty="0"/>
              <a:t>Click icon to add picture</a:t>
            </a:r>
          </a:p>
        </p:txBody>
      </p:sp>
      <p:sp>
        <p:nvSpPr>
          <p:cNvPr id="25" name="Text Placeholder 23">
            <a:extLst>
              <a:ext uri="{FF2B5EF4-FFF2-40B4-BE49-F238E27FC236}">
                <a16:creationId xmlns:a16="http://schemas.microsoft.com/office/drawing/2014/main" id="{218A47F0-5F10-1B4A-9FC8-5EFB0711BA38}"/>
              </a:ext>
            </a:extLst>
          </p:cNvPr>
          <p:cNvSpPr>
            <a:spLocks noGrp="1"/>
          </p:cNvSpPr>
          <p:nvPr>
            <p:ph type="body" sz="quarter" idx="23"/>
          </p:nvPr>
        </p:nvSpPr>
        <p:spPr bwMode="gray">
          <a:xfrm>
            <a:off x="8359646" y="4113561"/>
            <a:ext cx="3155020" cy="627640"/>
          </a:xfrm>
        </p:spPr>
        <p:txBody>
          <a:bodyPr tIns="0" bIns="0" anchor="b">
            <a:noAutofit/>
          </a:bodyPr>
          <a:lstStyle>
            <a:lvl1pPr marL="0" indent="0">
              <a:lnSpc>
                <a:spcPct val="90000"/>
              </a:lnSpc>
              <a:spcBef>
                <a:spcPts val="0"/>
              </a:spcBef>
              <a:buNone/>
              <a:defRPr sz="2667" b="1">
                <a:solidFill>
                  <a:schemeClr val="bg1"/>
                </a:solid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C4292649-AD86-0448-9D4B-7B8A42435777}"/>
              </a:ext>
            </a:extLst>
          </p:cNvPr>
          <p:cNvSpPr>
            <a:spLocks noGrp="1"/>
          </p:cNvSpPr>
          <p:nvPr>
            <p:ph type="body" sz="quarter" idx="24"/>
          </p:nvPr>
        </p:nvSpPr>
        <p:spPr bwMode="gray">
          <a:xfrm>
            <a:off x="8359646" y="4785028"/>
            <a:ext cx="3155020" cy="750307"/>
          </a:xfrm>
        </p:spPr>
        <p:txBody>
          <a:bodyPr tIns="0" bIns="0">
            <a:normAutofit/>
          </a:bodyPr>
          <a:lstStyle>
            <a:lvl1pPr marL="0" indent="0">
              <a:lnSpc>
                <a:spcPct val="100000"/>
              </a:lnSpc>
              <a:spcBef>
                <a:spcPts val="0"/>
              </a:spcBef>
              <a:buNone/>
              <a:defRPr sz="1333">
                <a:solidFill>
                  <a:schemeClr val="bg1"/>
                </a:solidFill>
              </a:defRPr>
            </a:lvl1pPr>
          </a:lstStyle>
          <a:p>
            <a:pPr lvl="0"/>
            <a:r>
              <a:rPr lang="en-US"/>
              <a:t>Click to edit Master text styles</a:t>
            </a:r>
          </a:p>
        </p:txBody>
      </p:sp>
      <p:sp>
        <p:nvSpPr>
          <p:cNvPr id="27" name="Text Placeholder 23">
            <a:extLst>
              <a:ext uri="{FF2B5EF4-FFF2-40B4-BE49-F238E27FC236}">
                <a16:creationId xmlns:a16="http://schemas.microsoft.com/office/drawing/2014/main" id="{7480EDDA-517F-A249-9878-0F48D0A55D7A}"/>
              </a:ext>
            </a:extLst>
          </p:cNvPr>
          <p:cNvSpPr>
            <a:spLocks noGrp="1"/>
          </p:cNvSpPr>
          <p:nvPr>
            <p:ph type="body" sz="quarter" idx="25"/>
          </p:nvPr>
        </p:nvSpPr>
        <p:spPr bwMode="gray">
          <a:xfrm>
            <a:off x="568549" y="1010984"/>
            <a:ext cx="3148524" cy="1783080"/>
          </a:xfrm>
        </p:spPr>
        <p:txBody>
          <a:bodyPr tIns="0" bIns="0" anchor="b">
            <a:noAutofit/>
          </a:bodyPr>
          <a:lstStyle>
            <a:lvl1pPr marL="0" indent="0">
              <a:lnSpc>
                <a:spcPct val="90000"/>
              </a:lnSpc>
              <a:spcBef>
                <a:spcPts val="0"/>
              </a:spcBef>
              <a:buNone/>
              <a:defRPr sz="4267" b="1">
                <a:solidFill>
                  <a:schemeClr val="bg1"/>
                </a:solidFill>
              </a:defRPr>
            </a:lvl1pPr>
          </a:lstStyle>
          <a:p>
            <a:pPr lvl="0"/>
            <a:r>
              <a:rPr lang="en-US"/>
              <a:t>Click to edit Master text styles</a:t>
            </a:r>
          </a:p>
        </p:txBody>
      </p:sp>
      <p:sp>
        <p:nvSpPr>
          <p:cNvPr id="28" name="Text Placeholder 25">
            <a:extLst>
              <a:ext uri="{FF2B5EF4-FFF2-40B4-BE49-F238E27FC236}">
                <a16:creationId xmlns:a16="http://schemas.microsoft.com/office/drawing/2014/main" id="{62CD8742-EA52-E149-9529-EA7F223C9731}"/>
              </a:ext>
            </a:extLst>
          </p:cNvPr>
          <p:cNvSpPr>
            <a:spLocks noGrp="1"/>
          </p:cNvSpPr>
          <p:nvPr>
            <p:ph type="body" sz="quarter" idx="26"/>
          </p:nvPr>
        </p:nvSpPr>
        <p:spPr bwMode="gray">
          <a:xfrm>
            <a:off x="568549" y="2841345"/>
            <a:ext cx="3148524" cy="801415"/>
          </a:xfrm>
        </p:spPr>
        <p:txBody>
          <a:bodyPr tIns="0" bIns="0">
            <a:normAutofit/>
          </a:bodyPr>
          <a:lstStyle>
            <a:lvl1pPr marL="0" indent="0">
              <a:lnSpc>
                <a:spcPts val="2133"/>
              </a:lnSpc>
              <a:spcBef>
                <a:spcPts val="0"/>
              </a:spcBef>
              <a:buNone/>
              <a:defRPr sz="1867">
                <a:solidFill>
                  <a:schemeClr val="bg1"/>
                </a:solidFill>
              </a:defRPr>
            </a:lvl1pPr>
          </a:lstStyle>
          <a:p>
            <a:pPr lvl="0"/>
            <a:r>
              <a:rPr lang="en-US"/>
              <a:t>Click to edit Master text styles</a:t>
            </a:r>
          </a:p>
        </p:txBody>
      </p:sp>
      <p:sp>
        <p:nvSpPr>
          <p:cNvPr id="29" name="Text Placeholder 23">
            <a:extLst>
              <a:ext uri="{FF2B5EF4-FFF2-40B4-BE49-F238E27FC236}">
                <a16:creationId xmlns:a16="http://schemas.microsoft.com/office/drawing/2014/main" id="{8F7C38B8-A4CF-694A-AEF4-090E7E421D78}"/>
              </a:ext>
            </a:extLst>
          </p:cNvPr>
          <p:cNvSpPr>
            <a:spLocks noGrp="1"/>
          </p:cNvSpPr>
          <p:nvPr>
            <p:ph type="body" sz="quarter" idx="27"/>
          </p:nvPr>
        </p:nvSpPr>
        <p:spPr bwMode="gray">
          <a:xfrm>
            <a:off x="4441982" y="2952520"/>
            <a:ext cx="3215345" cy="1747381"/>
          </a:xfrm>
        </p:spPr>
        <p:txBody>
          <a:bodyPr tIns="0" bIns="0" anchor="b">
            <a:noAutofit/>
          </a:bodyPr>
          <a:lstStyle>
            <a:lvl1pPr marL="0" indent="0">
              <a:lnSpc>
                <a:spcPct val="90000"/>
              </a:lnSpc>
              <a:spcBef>
                <a:spcPts val="0"/>
              </a:spcBef>
              <a:buNone/>
              <a:defRPr sz="4267" b="1">
                <a:solidFill>
                  <a:schemeClr val="bg1"/>
                </a:solidFill>
              </a:defRPr>
            </a:lvl1pPr>
          </a:lstStyle>
          <a:p>
            <a:pPr lvl="0"/>
            <a:r>
              <a:rPr lang="en-US"/>
              <a:t>Click to edit Master text styles</a:t>
            </a:r>
          </a:p>
        </p:txBody>
      </p:sp>
      <p:sp>
        <p:nvSpPr>
          <p:cNvPr id="30" name="Text Placeholder 25">
            <a:extLst>
              <a:ext uri="{FF2B5EF4-FFF2-40B4-BE49-F238E27FC236}">
                <a16:creationId xmlns:a16="http://schemas.microsoft.com/office/drawing/2014/main" id="{A462B861-1810-9A40-8C3B-982C68417BA0}"/>
              </a:ext>
            </a:extLst>
          </p:cNvPr>
          <p:cNvSpPr>
            <a:spLocks noGrp="1"/>
          </p:cNvSpPr>
          <p:nvPr>
            <p:ph type="body" sz="quarter" idx="28"/>
          </p:nvPr>
        </p:nvSpPr>
        <p:spPr bwMode="gray">
          <a:xfrm>
            <a:off x="4441982" y="4742833"/>
            <a:ext cx="3214036" cy="801415"/>
          </a:xfrm>
        </p:spPr>
        <p:txBody>
          <a:bodyPr tIns="0" bIns="0">
            <a:noAutofit/>
          </a:bodyPr>
          <a:lstStyle>
            <a:lvl1pPr marL="0" indent="0">
              <a:lnSpc>
                <a:spcPts val="2267"/>
              </a:lnSpc>
              <a:spcBef>
                <a:spcPts val="0"/>
              </a:spcBef>
              <a:buNone/>
              <a:defRPr lang="en-US" sz="2133"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488655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er_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CABF9-E52C-C849-BC0E-D2EBD9C451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30127" y="2815296"/>
            <a:ext cx="2691071" cy="1602797"/>
          </a:xfrm>
          <a:prstGeom prst="rect">
            <a:avLst/>
          </a:prstGeom>
        </p:spPr>
      </p:pic>
    </p:spTree>
    <p:extLst>
      <p:ext uri="{BB962C8B-B14F-4D97-AF65-F5344CB8AC3E}">
        <p14:creationId xmlns:p14="http://schemas.microsoft.com/office/powerpoint/2010/main" val="330841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LowColor_Blu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36206" y="1379814"/>
            <a:ext cx="4898197" cy="2184503"/>
          </a:xfrm>
          <a:noFill/>
        </p:spPr>
        <p:txBody>
          <a:bodyPr tIns="0" bIns="0" anchor="b">
            <a:noAutofit/>
          </a:bodyPr>
          <a:lstStyle>
            <a:lvl1pPr marL="0" indent="0" algn="l">
              <a:lnSpc>
                <a:spcPct val="100000"/>
              </a:lnSpc>
              <a:spcBef>
                <a:spcPts val="0"/>
              </a:spcBef>
              <a:buNone/>
              <a:defRPr sz="5867" b="1">
                <a:solidFill>
                  <a:srgbClr val="279989"/>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Title slide – low color</a:t>
            </a:r>
          </a:p>
        </p:txBody>
      </p:sp>
      <p:sp>
        <p:nvSpPr>
          <p:cNvPr id="21" name="Text Placeholder 20"/>
          <p:cNvSpPr>
            <a:spLocks noGrp="1"/>
          </p:cNvSpPr>
          <p:nvPr>
            <p:ph type="body" sz="quarter" idx="16" hasCustomPrompt="1"/>
          </p:nvPr>
        </p:nvSpPr>
        <p:spPr>
          <a:xfrm>
            <a:off x="3636202" y="3961284"/>
            <a:ext cx="3576293" cy="1349537"/>
          </a:xfrm>
          <a:noFill/>
        </p:spPr>
        <p:txBody>
          <a:bodyPr tIns="0" bIns="0">
            <a:noAutofit/>
          </a:bodyPr>
          <a:lstStyle>
            <a:lvl1pPr marL="0" indent="0">
              <a:lnSpc>
                <a:spcPct val="100000"/>
              </a:lnSpc>
              <a:buFontTx/>
              <a:buNone/>
              <a:defRPr sz="3200" b="1" baseline="0">
                <a:solidFill>
                  <a:schemeClr val="tx1">
                    <a:lumMod val="50000"/>
                    <a:lumOff val="50000"/>
                  </a:schemeClr>
                </a:solidFill>
                <a:latin typeface="+mn-lt"/>
              </a:defRPr>
            </a:lvl1pPr>
            <a:lvl5pPr>
              <a:defRPr/>
            </a:lvl5pPr>
          </a:lstStyle>
          <a:p>
            <a:pPr lvl="0"/>
            <a:r>
              <a:rPr lang="en-US"/>
              <a:t>Click to edit cover subtitle</a:t>
            </a:r>
          </a:p>
        </p:txBody>
      </p:sp>
      <p:sp>
        <p:nvSpPr>
          <p:cNvPr id="15" name="TextBox 14"/>
          <p:cNvSpPr txBox="1"/>
          <p:nvPr userDrawn="1"/>
        </p:nvSpPr>
        <p:spPr>
          <a:xfrm>
            <a:off x="3700210" y="6463341"/>
            <a:ext cx="4705349" cy="191463"/>
          </a:xfrm>
          <a:prstGeom prst="rect">
            <a:avLst/>
          </a:prstGeom>
          <a:noFill/>
        </p:spPr>
        <p:txBody>
          <a:bodyPr lIns="0" tIns="0" rIns="0" bIns="0"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33" baseline="30000" dirty="0">
                <a:solidFill>
                  <a:srgbClr val="959595"/>
                </a:solidFill>
              </a:rPr>
              <a:t>CONFIDENTIAL. This document contains Cargill Confidential information. Disclosure, use or reproduction outside Cargill or inside Cargill, to or by those who do not have a need to know is prohibited. © </a:t>
            </a:r>
            <a:r>
              <a:rPr lang="is-IS" altLang="en-US" sz="933" baseline="30000">
                <a:solidFill>
                  <a:srgbClr val="959595"/>
                </a:solidFill>
              </a:rPr>
              <a:t>2019</a:t>
            </a:r>
            <a:r>
              <a:rPr lang="en-US" altLang="en-US" sz="933" baseline="30000" dirty="0">
                <a:solidFill>
                  <a:srgbClr val="959595"/>
                </a:solidFill>
              </a:rPr>
              <a:t> Cargill, Incorporated. All rights reserved.</a:t>
            </a:r>
          </a:p>
        </p:txBody>
      </p:sp>
      <p:pic>
        <p:nvPicPr>
          <p:cNvPr id="9" name="Picture 8">
            <a:extLst>
              <a:ext uri="{FF2B5EF4-FFF2-40B4-BE49-F238E27FC236}">
                <a16:creationId xmlns:a16="http://schemas.microsoft.com/office/drawing/2014/main" id="{BD1DC714-FC4E-7645-A0AE-34BED23ABA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16211" y="6164379"/>
            <a:ext cx="1564640" cy="491744"/>
          </a:xfrm>
          <a:prstGeom prst="rect">
            <a:avLst/>
          </a:prstGeom>
        </p:spPr>
      </p:pic>
      <p:sp>
        <p:nvSpPr>
          <p:cNvPr id="7" name="Round Diagonal Corner Rectangle 8">
            <a:extLst>
              <a:ext uri="{FF2B5EF4-FFF2-40B4-BE49-F238E27FC236}">
                <a16:creationId xmlns:a16="http://schemas.microsoft.com/office/drawing/2014/main" id="{12D2B13C-4CBD-4B2A-8783-B211798FDFE2}"/>
              </a:ext>
            </a:extLst>
          </p:cNvPr>
          <p:cNvSpPr/>
          <p:nvPr userDrawn="1"/>
        </p:nvSpPr>
        <p:spPr>
          <a:xfrm>
            <a:off x="-1" y="-1"/>
            <a:ext cx="2876437" cy="1153495"/>
          </a:xfrm>
          <a:prstGeom prst="round2DiagRect">
            <a:avLst>
              <a:gd name="adj1" fmla="val 0"/>
              <a:gd name="adj2"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ound Diagonal Corner Rectangle 8">
            <a:extLst>
              <a:ext uri="{FF2B5EF4-FFF2-40B4-BE49-F238E27FC236}">
                <a16:creationId xmlns:a16="http://schemas.microsoft.com/office/drawing/2014/main" id="{641E2BA5-A1FB-4223-AE58-9B3EAB1B6FCE}"/>
              </a:ext>
            </a:extLst>
          </p:cNvPr>
          <p:cNvSpPr/>
          <p:nvPr userDrawn="1"/>
        </p:nvSpPr>
        <p:spPr>
          <a:xfrm>
            <a:off x="0" y="1219200"/>
            <a:ext cx="2876437" cy="5638800"/>
          </a:xfrm>
          <a:prstGeom prst="round2DiagRect">
            <a:avLst>
              <a:gd name="adj1" fmla="val 0"/>
              <a:gd name="adj2" fmla="val 0"/>
            </a:avLst>
          </a:prstGeom>
          <a:solidFill>
            <a:srgbClr val="2799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1" name="Graphic 10">
            <a:extLst>
              <a:ext uri="{FF2B5EF4-FFF2-40B4-BE49-F238E27FC236}">
                <a16:creationId xmlns:a16="http://schemas.microsoft.com/office/drawing/2014/main" id="{06CBED99-1B67-403D-8BFD-2BE1F47073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700" y="420242"/>
            <a:ext cx="1789272" cy="339020"/>
          </a:xfrm>
          <a:prstGeom prst="rect">
            <a:avLst/>
          </a:prstGeom>
        </p:spPr>
      </p:pic>
      <p:pic>
        <p:nvPicPr>
          <p:cNvPr id="13" name="Graphic 12">
            <a:extLst>
              <a:ext uri="{FF2B5EF4-FFF2-40B4-BE49-F238E27FC236}">
                <a16:creationId xmlns:a16="http://schemas.microsoft.com/office/drawing/2014/main" id="{B7A425FA-F474-49A5-AAD3-00B25FCA3D9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701" y="1453086"/>
            <a:ext cx="2349500" cy="241300"/>
          </a:xfrm>
          <a:prstGeom prst="rect">
            <a:avLst/>
          </a:prstGeom>
        </p:spPr>
      </p:pic>
    </p:spTree>
    <p:extLst>
      <p:ext uri="{BB962C8B-B14F-4D97-AF65-F5344CB8AC3E}">
        <p14:creationId xmlns:p14="http://schemas.microsoft.com/office/powerpoint/2010/main" val="1958722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Break_Blue">
    <p:spTree>
      <p:nvGrpSpPr>
        <p:cNvPr id="1" name=""/>
        <p:cNvGrpSpPr/>
        <p:nvPr/>
      </p:nvGrpSpPr>
      <p:grpSpPr>
        <a:xfrm>
          <a:off x="0" y="0"/>
          <a:ext cx="0" cy="0"/>
          <a:chOff x="0" y="0"/>
          <a:chExt cx="0" cy="0"/>
        </a:xfrm>
      </p:grpSpPr>
      <p:sp>
        <p:nvSpPr>
          <p:cNvPr id="6" name="Round Diagonal Corner Rectangle 5"/>
          <p:cNvSpPr/>
          <p:nvPr userDrawn="1"/>
        </p:nvSpPr>
        <p:spPr>
          <a:xfrm>
            <a:off x="306917" y="228602"/>
            <a:ext cx="11582400" cy="5711825"/>
          </a:xfrm>
          <a:prstGeom prst="round2Diag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6000" dirty="0">
              <a:solidFill>
                <a:schemeClr val="bg1"/>
              </a:solidFill>
              <a:latin typeface="+mj-lt"/>
            </a:endParaRPr>
          </a:p>
        </p:txBody>
      </p:sp>
      <p:sp>
        <p:nvSpPr>
          <p:cNvPr id="2" name="Title 1"/>
          <p:cNvSpPr>
            <a:spLocks noGrp="1"/>
          </p:cNvSpPr>
          <p:nvPr>
            <p:ph type="title" hasCustomPrompt="1"/>
          </p:nvPr>
        </p:nvSpPr>
        <p:spPr bwMode="gray">
          <a:xfrm>
            <a:off x="987552" y="1847088"/>
            <a:ext cx="9899904" cy="2340864"/>
          </a:xfrm>
        </p:spPr>
        <p:txBody>
          <a:bodyPr/>
          <a:lstStyle>
            <a:lvl1pPr>
              <a:lnSpc>
                <a:spcPct val="100000"/>
              </a:lnSpc>
              <a:defRPr sz="5400">
                <a:solidFill>
                  <a:schemeClr val="bg1"/>
                </a:solidFill>
              </a:defRPr>
            </a:lvl1pPr>
          </a:lstStyle>
          <a:p>
            <a:r>
              <a:rPr lang="en-US"/>
              <a:t>Click to edit section title</a:t>
            </a:r>
          </a:p>
        </p:txBody>
      </p:sp>
      <p:sp>
        <p:nvSpPr>
          <p:cNvPr id="8"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9"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Presentation title </a:t>
            </a:r>
            <a:r>
              <a:rPr lang="en-US" dirty="0">
                <a:solidFill>
                  <a:srgbClr val="FF0000"/>
                </a:solidFill>
                <a:cs typeface="Arial" charset="0"/>
              </a:rPr>
              <a:t>(Insert Tab &gt; Header &amp; Footer &gt; [type presentation title in text area] Check the Box)</a:t>
            </a:r>
          </a:p>
        </p:txBody>
      </p:sp>
    </p:spTree>
    <p:extLst>
      <p:ext uri="{BB962C8B-B14F-4D97-AF65-F5344CB8AC3E}">
        <p14:creationId xmlns:p14="http://schemas.microsoft.com/office/powerpoint/2010/main" val="11719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Break_Aqua">
    <p:spTree>
      <p:nvGrpSpPr>
        <p:cNvPr id="1" name=""/>
        <p:cNvGrpSpPr/>
        <p:nvPr/>
      </p:nvGrpSpPr>
      <p:grpSpPr>
        <a:xfrm>
          <a:off x="0" y="0"/>
          <a:ext cx="0" cy="0"/>
          <a:chOff x="0" y="0"/>
          <a:chExt cx="0" cy="0"/>
        </a:xfrm>
      </p:grpSpPr>
      <p:sp>
        <p:nvSpPr>
          <p:cNvPr id="3" name="Round Diagonal Corner Rectangle 2"/>
          <p:cNvSpPr/>
          <p:nvPr userDrawn="1"/>
        </p:nvSpPr>
        <p:spPr>
          <a:xfrm>
            <a:off x="306917" y="228602"/>
            <a:ext cx="11582400" cy="5711825"/>
          </a:xfrm>
          <a:prstGeom prst="round2Diag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dirty="0">
              <a:solidFill>
                <a:schemeClr val="bg1"/>
              </a:solidFill>
              <a:latin typeface="+mj-lt"/>
            </a:endParaRPr>
          </a:p>
        </p:txBody>
      </p:sp>
      <p:sp>
        <p:nvSpPr>
          <p:cNvPr id="2" name="Title 1"/>
          <p:cNvSpPr>
            <a:spLocks noGrp="1"/>
          </p:cNvSpPr>
          <p:nvPr>
            <p:ph type="title" hasCustomPrompt="1"/>
          </p:nvPr>
        </p:nvSpPr>
        <p:spPr bwMode="gray">
          <a:xfrm>
            <a:off x="987552" y="1851803"/>
            <a:ext cx="9899904" cy="2340864"/>
          </a:xfrm>
        </p:spPr>
        <p:txBody>
          <a:bodyPr/>
          <a:lstStyle>
            <a:lvl1pPr>
              <a:lnSpc>
                <a:spcPct val="100000"/>
              </a:lnSpc>
              <a:defRPr sz="5400">
                <a:solidFill>
                  <a:schemeClr val="bg1"/>
                </a:solidFill>
              </a:defRPr>
            </a:lvl1pPr>
          </a:lstStyle>
          <a:p>
            <a:r>
              <a:rPr lang="en-US"/>
              <a:t>Click to edit section title</a:t>
            </a:r>
          </a:p>
        </p:txBody>
      </p:sp>
      <p:sp>
        <p:nvSpPr>
          <p:cNvPr id="6"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8"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12236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Break_Photo">
    <p:spTree>
      <p:nvGrpSpPr>
        <p:cNvPr id="1" name=""/>
        <p:cNvGrpSpPr/>
        <p:nvPr/>
      </p:nvGrpSpPr>
      <p:grpSpPr>
        <a:xfrm>
          <a:off x="0" y="0"/>
          <a:ext cx="0" cy="0"/>
          <a:chOff x="0" y="0"/>
          <a:chExt cx="0" cy="0"/>
        </a:xfrm>
      </p:grpSpPr>
      <p:sp>
        <p:nvSpPr>
          <p:cNvPr id="9" name="Picture Placeholder 7"/>
          <p:cNvSpPr>
            <a:spLocks noGrp="1"/>
          </p:cNvSpPr>
          <p:nvPr>
            <p:ph type="pic" sz="quarter" idx="13" hasCustomPrompt="1"/>
          </p:nvPr>
        </p:nvSpPr>
        <p:spPr>
          <a:xfrm>
            <a:off x="0" y="0"/>
            <a:ext cx="12192000" cy="6858000"/>
          </a:xfrm>
          <a:solidFill>
            <a:schemeClr val="tx2"/>
          </a:solidFill>
        </p:spPr>
        <p:txBody>
          <a:bodyPr rtlCol="0">
            <a:noAutofit/>
          </a:bodyPr>
          <a:lstStyle/>
          <a:p>
            <a:pPr lvl="0"/>
            <a:r>
              <a:rPr lang="en-US" noProof="0" dirty="0"/>
              <a:t>Double click icon to add picture</a:t>
            </a:r>
          </a:p>
        </p:txBody>
      </p:sp>
      <p:sp>
        <p:nvSpPr>
          <p:cNvPr id="10" name="Title 1"/>
          <p:cNvSpPr>
            <a:spLocks noGrp="1"/>
          </p:cNvSpPr>
          <p:nvPr>
            <p:ph type="title" hasCustomPrompt="1"/>
          </p:nvPr>
        </p:nvSpPr>
        <p:spPr bwMode="gray">
          <a:xfrm>
            <a:off x="987552" y="1223403"/>
            <a:ext cx="10363200" cy="1993392"/>
          </a:xfrm>
        </p:spPr>
        <p:txBody>
          <a:bodyPr/>
          <a:lstStyle>
            <a:lvl1pPr>
              <a:lnSpc>
                <a:spcPct val="100000"/>
              </a:lnSpc>
              <a:defRPr sz="5400">
                <a:solidFill>
                  <a:schemeClr val="bg1"/>
                </a:solidFill>
              </a:defRPr>
            </a:lvl1pPr>
          </a:lstStyle>
          <a:p>
            <a:r>
              <a:rPr lang="en-US"/>
              <a:t>Click to edit section title</a:t>
            </a:r>
          </a:p>
        </p:txBody>
      </p:sp>
    </p:spTree>
    <p:extLst>
      <p:ext uri="{BB962C8B-B14F-4D97-AF65-F5344CB8AC3E}">
        <p14:creationId xmlns:p14="http://schemas.microsoft.com/office/powerpoint/2010/main" val="2468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Preferred_TitleBullet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rgbClr val="279989"/>
                </a:solidFill>
              </a:defRPr>
            </a:lvl1pPr>
          </a:lstStyle>
          <a:p>
            <a:r>
              <a:rPr lang="en-US"/>
              <a:t>Click to edit slide title</a:t>
            </a:r>
          </a:p>
        </p:txBody>
      </p:sp>
      <p:cxnSp>
        <p:nvCxnSpPr>
          <p:cNvPr id="11" name="Straight Connector 10"/>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4"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
        <p:nvSpPr>
          <p:cNvPr id="5" name="Text Placeholder 4"/>
          <p:cNvSpPr>
            <a:spLocks noGrp="1"/>
          </p:cNvSpPr>
          <p:nvPr>
            <p:ph type="body" sz="quarter" idx="10"/>
          </p:nvPr>
        </p:nvSpPr>
        <p:spPr>
          <a:xfrm>
            <a:off x="609601" y="1348998"/>
            <a:ext cx="10972800" cy="45914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012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Title_Subhead_Bullets ">
    <p:spTree>
      <p:nvGrpSpPr>
        <p:cNvPr id="1" name=""/>
        <p:cNvGrpSpPr/>
        <p:nvPr/>
      </p:nvGrpSpPr>
      <p:grpSpPr>
        <a:xfrm>
          <a:off x="0" y="0"/>
          <a:ext cx="0" cy="0"/>
          <a:chOff x="0" y="0"/>
          <a:chExt cx="0" cy="0"/>
        </a:xfrm>
      </p:grpSpPr>
      <p:sp>
        <p:nvSpPr>
          <p:cNvPr id="11" name="Text Placeholder 5"/>
          <p:cNvSpPr>
            <a:spLocks noGrp="1"/>
          </p:cNvSpPr>
          <p:nvPr>
            <p:ph type="body" sz="quarter" idx="12" hasCustomPrompt="1"/>
          </p:nvPr>
        </p:nvSpPr>
        <p:spPr>
          <a:xfrm>
            <a:off x="608945" y="1223424"/>
            <a:ext cx="10973456" cy="397952"/>
          </a:xfrm>
        </p:spPr>
        <p:txBody>
          <a:bodyPr/>
          <a:lstStyle>
            <a:lvl1pPr marL="0" indent="0">
              <a:lnSpc>
                <a:spcPct val="100000"/>
              </a:lnSpc>
              <a:spcBef>
                <a:spcPts val="0"/>
              </a:spcBef>
              <a:buFontTx/>
              <a:buNone/>
              <a:defRPr b="1" cap="none" baseline="0">
                <a:solidFill>
                  <a:schemeClr val="tx1">
                    <a:lumMod val="50000"/>
                    <a:lumOff val="50000"/>
                  </a:schemeClr>
                </a:solidFill>
              </a:defRPr>
            </a:lvl1pPr>
          </a:lstStyle>
          <a:p>
            <a:pPr lvl="0"/>
            <a:r>
              <a:rPr lang="en-US"/>
              <a:t>Click to edit subtitle</a:t>
            </a:r>
          </a:p>
        </p:txBody>
      </p:sp>
      <p:sp>
        <p:nvSpPr>
          <p:cNvPr id="3" name="Title 2"/>
          <p:cNvSpPr>
            <a:spLocks noGrp="1"/>
          </p:cNvSpPr>
          <p:nvPr>
            <p:ph type="title" hasCustomPrompt="1"/>
          </p:nvPr>
        </p:nvSpPr>
        <p:spPr/>
        <p:txBody>
          <a:bodyPr/>
          <a:lstStyle/>
          <a:p>
            <a:r>
              <a:rPr lang="en-US"/>
              <a:t>Click to edit slide title</a:t>
            </a:r>
          </a:p>
        </p:txBody>
      </p:sp>
      <p:cxnSp>
        <p:nvCxnSpPr>
          <p:cNvPr id="13" name="Straight Connector 12"/>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6"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
        <p:nvSpPr>
          <p:cNvPr id="5" name="Text Placeholder 4"/>
          <p:cNvSpPr>
            <a:spLocks noGrp="1"/>
          </p:cNvSpPr>
          <p:nvPr>
            <p:ph type="body" sz="quarter" idx="13"/>
          </p:nvPr>
        </p:nvSpPr>
        <p:spPr>
          <a:xfrm>
            <a:off x="601133" y="1682632"/>
            <a:ext cx="10981267" cy="4257795"/>
          </a:xfrm>
        </p:spPr>
        <p:txBody>
          <a:bodyPr/>
          <a:lstStyle>
            <a:lvl1pPr>
              <a:defRPr sz="1800"/>
            </a:lvl1pPr>
            <a:lvl2pPr>
              <a:defRPr sz="1600"/>
            </a:lvl2pPr>
            <a:lvl4pPr>
              <a:defRPr sz="1400"/>
            </a:lvl4pPr>
            <a:lvl5pPr marL="855641"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7301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Title_HeaderLine">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lvl1pPr>
              <a:defRPr>
                <a:solidFill>
                  <a:srgbClr val="279989"/>
                </a:solidFill>
              </a:defRPr>
            </a:lvl1pPr>
          </a:lstStyle>
          <a:p>
            <a:r>
              <a:rPr lang="en-US" altLang="en-US"/>
              <a:t>Click to edit slide title</a:t>
            </a:r>
            <a:endParaRPr lang="en-US"/>
          </a:p>
        </p:txBody>
      </p:sp>
      <p:sp>
        <p:nvSpPr>
          <p:cNvPr id="8"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0"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182867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2-Column_wSubhea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solidFill>
                  <a:srgbClr val="279989"/>
                </a:solidFill>
              </a:defRPr>
            </a:lvl1pPr>
          </a:lstStyle>
          <a:p>
            <a:r>
              <a:rPr lang="en-US"/>
              <a:t>Click to edit Master title style</a:t>
            </a:r>
          </a:p>
        </p:txBody>
      </p:sp>
      <p:sp>
        <p:nvSpPr>
          <p:cNvPr id="3" name="Text Placeholder 2"/>
          <p:cNvSpPr>
            <a:spLocks noGrp="1"/>
          </p:cNvSpPr>
          <p:nvPr>
            <p:ph type="body" idx="1"/>
          </p:nvPr>
        </p:nvSpPr>
        <p:spPr>
          <a:xfrm>
            <a:off x="609600" y="1104876"/>
            <a:ext cx="5386917" cy="639763"/>
          </a:xfrm>
        </p:spPr>
        <p:txBody>
          <a:bodyPr anchor="b"/>
          <a:lstStyle>
            <a:lvl1pPr marL="0" indent="0">
              <a:lnSpc>
                <a:spcPct val="100000"/>
              </a:lnSpc>
              <a:buNone/>
              <a:defRPr sz="2000" b="1">
                <a:solidFill>
                  <a:schemeClr val="tx1">
                    <a:lumMod val="50000"/>
                    <a:lumOff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73678"/>
            <a:ext cx="5386917" cy="4252487"/>
          </a:xfrm>
        </p:spPr>
        <p:txBody>
          <a:bodyPr/>
          <a:lstStyle>
            <a:lvl1pPr>
              <a:lnSpc>
                <a:spcPct val="100000"/>
              </a:lnSpc>
              <a:defRPr sz="1600"/>
            </a:lvl1pPr>
            <a:lvl2pPr>
              <a:lnSpc>
                <a:spcPct val="100000"/>
              </a:lnSpc>
              <a:defRPr sz="1600"/>
            </a:lvl2pPr>
            <a:lvl3pPr>
              <a:lnSpc>
                <a:spcPct val="100000"/>
              </a:lnSpc>
              <a:defRPr sz="1400"/>
            </a:lvl3pPr>
            <a:lvl4pPr>
              <a:lnSpc>
                <a:spcPct val="100000"/>
              </a:lnSpc>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72" y="1104876"/>
            <a:ext cx="5389033" cy="639763"/>
          </a:xfrm>
        </p:spPr>
        <p:txBody>
          <a:bodyPr anchor="b"/>
          <a:lstStyle>
            <a:lvl1pPr marL="0" indent="0">
              <a:lnSpc>
                <a:spcPct val="100000"/>
              </a:lnSpc>
              <a:buNone/>
              <a:defRPr sz="2000" b="1">
                <a:solidFill>
                  <a:schemeClr val="tx1">
                    <a:lumMod val="50000"/>
                    <a:lumOff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1873678"/>
            <a:ext cx="5389033" cy="4252487"/>
          </a:xfrm>
        </p:spPr>
        <p:txBody>
          <a:bodyPr/>
          <a:lstStyle>
            <a:lvl1pPr>
              <a:lnSpc>
                <a:spcPct val="100000"/>
              </a:lnSpc>
              <a:defRPr sz="1600"/>
            </a:lvl1pPr>
            <a:lvl2pPr>
              <a:lnSpc>
                <a:spcPct val="100000"/>
              </a:lnSpc>
              <a:defRPr sz="1600"/>
            </a:lvl2pPr>
            <a:lvl3pPr>
              <a:lnSpc>
                <a:spcPct val="100000"/>
              </a:lnSpc>
              <a:defRPr sz="1400"/>
            </a:lvl3pPr>
            <a:lvl4pPr>
              <a:lnSpc>
                <a:spcPct val="100000"/>
              </a:lnSpc>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1"/>
          <p:cNvSpPr>
            <a:spLocks noGrp="1"/>
          </p:cNvSpPr>
          <p:nvPr>
            <p:ph type="sldNum" sz="quarter" idx="10"/>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3" name="Footer Placeholder 4"/>
          <p:cNvSpPr>
            <a:spLocks noGrp="1"/>
          </p:cNvSpPr>
          <p:nvPr>
            <p:ph type="ftr" sz="quarter" idx="11"/>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cxnSp>
        <p:nvCxnSpPr>
          <p:cNvPr id="11" name="Straight Connector 10"/>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33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2-Column_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2"/>
          <p:cNvSpPr>
            <a:spLocks noGrp="1"/>
          </p:cNvSpPr>
          <p:nvPr>
            <p:ph type="body" idx="1"/>
          </p:nvPr>
        </p:nvSpPr>
        <p:spPr>
          <a:xfrm>
            <a:off x="609600" y="1104876"/>
            <a:ext cx="10966451" cy="639763"/>
          </a:xfrm>
        </p:spPr>
        <p:txBody>
          <a:bodyPr anchor="b"/>
          <a:lstStyle>
            <a:lvl1pPr marL="0" indent="0">
              <a:lnSpc>
                <a:spcPct val="100000"/>
              </a:lnSpc>
              <a:buNone/>
              <a:defRPr sz="2000" b="1">
                <a:solidFill>
                  <a:schemeClr val="tx1">
                    <a:lumMod val="50000"/>
                    <a:lumOff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73678"/>
            <a:ext cx="5386917" cy="4252487"/>
          </a:xfrm>
        </p:spPr>
        <p:txBody>
          <a:bodyPr/>
          <a:lstStyle>
            <a:lvl1pPr>
              <a:lnSpc>
                <a:spcPct val="100000"/>
              </a:lnSpc>
              <a:defRPr sz="1600"/>
            </a:lvl1pPr>
            <a:lvl2pPr>
              <a:lnSpc>
                <a:spcPct val="100000"/>
              </a:lnSpc>
              <a:defRPr sz="1600"/>
            </a:lvl2pPr>
            <a:lvl3pPr>
              <a:lnSpc>
                <a:spcPct val="100000"/>
              </a:lnSpc>
              <a:defRPr sz="1400"/>
            </a:lvl3pPr>
            <a:lvl4pPr>
              <a:lnSpc>
                <a:spcPct val="100000"/>
              </a:lnSpc>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13"/>
          <p:cNvSpPr>
            <a:spLocks noGrp="1"/>
          </p:cNvSpPr>
          <p:nvPr>
            <p:ph type="pic" sz="quarter" idx="14" hasCustomPrompt="1"/>
          </p:nvPr>
        </p:nvSpPr>
        <p:spPr>
          <a:xfrm>
            <a:off x="6186975" y="1873678"/>
            <a:ext cx="5384725" cy="4248471"/>
          </a:xfrm>
        </p:spPr>
        <p:txBody>
          <a:bodyPr rtlCol="0">
            <a:noAutofit/>
          </a:bodyPr>
          <a:lstStyle>
            <a:lvl1pPr>
              <a:lnSpc>
                <a:spcPct val="100000"/>
              </a:lnSpc>
              <a:spcBef>
                <a:spcPts val="0"/>
              </a:spcBef>
              <a:spcAft>
                <a:spcPts val="600"/>
              </a:spcAft>
              <a:defRPr sz="1400"/>
            </a:lvl1pPr>
          </a:lstStyle>
          <a:p>
            <a:pPr lvl="0"/>
            <a:r>
              <a:rPr lang="en-US" noProof="0" dirty="0"/>
              <a:t>Double click icon to add picture</a:t>
            </a:r>
          </a:p>
        </p:txBody>
      </p:sp>
      <p:sp>
        <p:nvSpPr>
          <p:cNvPr id="13" name="Slide Number Placeholder 1"/>
          <p:cNvSpPr>
            <a:spLocks noGrp="1"/>
          </p:cNvSpPr>
          <p:nvPr>
            <p:ph type="sldNum" sz="quarter" idx="4"/>
          </p:nvPr>
        </p:nvSpPr>
        <p:spPr>
          <a:xfrm>
            <a:off x="11416136" y="6492822"/>
            <a:ext cx="166713" cy="164148"/>
          </a:xfrm>
          <a:prstGeom prst="rect">
            <a:avLst/>
          </a:prstGeom>
        </p:spPr>
        <p:txBody>
          <a:bodyPr vert="horz" wrap="none" lIns="0" tIns="0" rIns="0" bIns="0" rtlCol="0" anchor="b" anchorCtr="0">
            <a:spAutoFit/>
          </a:bodyPr>
          <a:lstStyle>
            <a:lvl1pPr algn="r">
              <a:defRPr sz="1067">
                <a:solidFill>
                  <a:schemeClr val="tx1">
                    <a:tint val="75000"/>
                  </a:schemeClr>
                </a:solidFill>
              </a:defRPr>
            </a:lvl1pPr>
          </a:lstStyle>
          <a:p>
            <a:fld id="{746372F0-8F5B-47E8-9A0C-8905EFF44332}" type="slidenum">
              <a:rPr lang="en-US" smtClean="0"/>
              <a:pPr/>
              <a:t>‹#›</a:t>
            </a:fld>
            <a:endParaRPr lang="en-US" dirty="0"/>
          </a:p>
        </p:txBody>
      </p:sp>
      <p:sp>
        <p:nvSpPr>
          <p:cNvPr id="14" name="Footer Placeholder 4"/>
          <p:cNvSpPr>
            <a:spLocks noGrp="1"/>
          </p:cNvSpPr>
          <p:nvPr>
            <p:ph type="ftr" sz="quarter" idx="3"/>
          </p:nvPr>
        </p:nvSpPr>
        <p:spPr>
          <a:xfrm>
            <a:off x="601135" y="6492821"/>
            <a:ext cx="7193280" cy="164148"/>
          </a:xfrm>
          <a:prstGeom prst="rect">
            <a:avLst/>
          </a:prstGeom>
        </p:spPr>
        <p:txBody>
          <a:bodyPr vert="horz" lIns="0" tIns="0" rIns="0" bIns="0" rtlCol="0" anchor="b" anchorCtr="0">
            <a:spAutoFit/>
          </a:bodyPr>
          <a:lstStyle>
            <a:lvl1pPr algn="l">
              <a:defRPr sz="1067">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cxnSp>
        <p:nvCxnSpPr>
          <p:cNvPr id="9" name="Straight Connector 8"/>
          <p:cNvCxnSpPr/>
          <p:nvPr userDrawn="1"/>
        </p:nvCxnSpPr>
        <p:spPr>
          <a:xfrm>
            <a:off x="609600" y="1066800"/>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9619" y="626525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10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610048" y="116913"/>
            <a:ext cx="10972800" cy="925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slide title</a:t>
            </a:r>
          </a:p>
        </p:txBody>
      </p:sp>
      <p:sp>
        <p:nvSpPr>
          <p:cNvPr id="1029" name="Text Placeholder 2"/>
          <p:cNvSpPr>
            <a:spLocks noGrp="1"/>
          </p:cNvSpPr>
          <p:nvPr>
            <p:ph type="body" idx="1"/>
          </p:nvPr>
        </p:nvSpPr>
        <p:spPr bwMode="auto">
          <a:xfrm>
            <a:off x="610051" y="1348999"/>
            <a:ext cx="10972800" cy="4591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p:txBody>
      </p:sp>
      <p:sp>
        <p:nvSpPr>
          <p:cNvPr id="10" name="TextBox 9"/>
          <p:cNvSpPr txBox="1"/>
          <p:nvPr userDrawn="1"/>
        </p:nvSpPr>
        <p:spPr>
          <a:xfrm>
            <a:off x="7564949" y="6492758"/>
            <a:ext cx="3206227" cy="164212"/>
          </a:xfrm>
          <a:prstGeom prst="rect">
            <a:avLst/>
          </a:prstGeom>
          <a:noFill/>
        </p:spPr>
        <p:txBody>
          <a:bodyPr wrap="square" lIns="0" tIns="0" rIns="0" bIns="0"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067" baseline="0" dirty="0">
                <a:solidFill>
                  <a:srgbClr val="959595"/>
                </a:solidFill>
                <a:cs typeface="Arial" pitchFamily="34" charset="0"/>
              </a:rPr>
              <a:t>© </a:t>
            </a:r>
            <a:r>
              <a:rPr lang="is-IS" altLang="en-US" sz="1067" baseline="0">
                <a:solidFill>
                  <a:srgbClr val="959595"/>
                </a:solidFill>
                <a:cs typeface="Arial" pitchFamily="34" charset="0"/>
              </a:rPr>
              <a:t>2020</a:t>
            </a:r>
            <a:r>
              <a:rPr lang="en-US" altLang="en-US" sz="1067" baseline="0" dirty="0">
                <a:solidFill>
                  <a:srgbClr val="959595"/>
                </a:solidFill>
                <a:cs typeface="Arial" pitchFamily="34" charset="0"/>
              </a:rPr>
              <a:t> Cargill, Incorporated. All rights reserved.</a:t>
            </a:r>
            <a:endParaRPr lang="en-US" altLang="en-US" sz="1067" baseline="0" dirty="0">
              <a:cs typeface="Arial" pitchFamily="34" charset="0"/>
            </a:endParaRPr>
          </a:p>
        </p:txBody>
      </p:sp>
      <p:sp>
        <p:nvSpPr>
          <p:cNvPr id="2" name="Slide Number Placeholder 1"/>
          <p:cNvSpPr>
            <a:spLocks noGrp="1"/>
          </p:cNvSpPr>
          <p:nvPr>
            <p:ph type="sldNum" sz="quarter" idx="4"/>
          </p:nvPr>
        </p:nvSpPr>
        <p:spPr>
          <a:xfrm>
            <a:off x="11456746" y="6533859"/>
            <a:ext cx="126103" cy="123111"/>
          </a:xfrm>
          <a:prstGeom prst="rect">
            <a:avLst/>
          </a:prstGeom>
        </p:spPr>
        <p:txBody>
          <a:bodyPr vert="horz" wrap="none" lIns="0" tIns="0" rIns="0" bIns="0" rtlCol="0" anchor="b" anchorCtr="0">
            <a:spAutoFit/>
          </a:bodyPr>
          <a:lstStyle>
            <a:lvl1pPr algn="r">
              <a:defRPr sz="800" baseline="0">
                <a:solidFill>
                  <a:schemeClr val="tx1">
                    <a:tint val="75000"/>
                  </a:schemeClr>
                </a:solidFill>
              </a:defRPr>
            </a:lvl1pPr>
          </a:lstStyle>
          <a:p>
            <a:fld id="{746372F0-8F5B-47E8-9A0C-8905EFF44332}" type="slidenum">
              <a:rPr lang="en-US" smtClean="0"/>
              <a:pPr/>
              <a:t>‹#›</a:t>
            </a:fld>
            <a:endParaRPr lang="en-US" dirty="0"/>
          </a:p>
        </p:txBody>
      </p:sp>
      <p:sp>
        <p:nvSpPr>
          <p:cNvPr id="7" name="Footer Placeholder 4"/>
          <p:cNvSpPr>
            <a:spLocks noGrp="1"/>
          </p:cNvSpPr>
          <p:nvPr>
            <p:ph type="ftr" sz="quarter" idx="3"/>
          </p:nvPr>
        </p:nvSpPr>
        <p:spPr>
          <a:xfrm>
            <a:off x="601136" y="6533858"/>
            <a:ext cx="7150293" cy="123111"/>
          </a:xfrm>
          <a:prstGeom prst="rect">
            <a:avLst/>
          </a:prstGeom>
        </p:spPr>
        <p:txBody>
          <a:bodyPr vert="horz" lIns="0" tIns="0" rIns="0" bIns="0" rtlCol="0" anchor="b" anchorCtr="0">
            <a:spAutoFit/>
          </a:bodyPr>
          <a:lstStyle>
            <a:lvl1pPr algn="l">
              <a:defRPr sz="800" baseline="0">
                <a:solidFill>
                  <a:schemeClr val="tx1">
                    <a:tint val="75000"/>
                  </a:schemeClr>
                </a:solidFill>
              </a:defRPr>
            </a:lvl1pPr>
          </a:lstStyle>
          <a:p>
            <a:pPr>
              <a:defRPr/>
            </a:pPr>
            <a:r>
              <a:rPr lang="en-US" dirty="0">
                <a:solidFill>
                  <a:srgbClr val="97999B"/>
                </a:solidFill>
                <a:cs typeface="Arial" charset="0"/>
              </a:rPr>
              <a:t>Voyage component price model</a:t>
            </a:r>
            <a:endParaRPr lang="en-US" dirty="0">
              <a:solidFill>
                <a:srgbClr val="FF0000"/>
              </a:solidFill>
              <a:cs typeface="Arial" charset="0"/>
            </a:endParaRPr>
          </a:p>
        </p:txBody>
      </p:sp>
    </p:spTree>
    <p:extLst>
      <p:ext uri="{BB962C8B-B14F-4D97-AF65-F5344CB8AC3E}">
        <p14:creationId xmlns:p14="http://schemas.microsoft.com/office/powerpoint/2010/main" val="3173844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l" rtl="0" eaLnBrk="1" fontAlgn="base" hangingPunct="1">
        <a:lnSpc>
          <a:spcPct val="100000"/>
        </a:lnSpc>
        <a:spcBef>
          <a:spcPct val="0"/>
        </a:spcBef>
        <a:spcAft>
          <a:spcPct val="0"/>
        </a:spcAft>
        <a:defRPr sz="3200" b="1" kern="1200">
          <a:solidFill>
            <a:srgbClr val="279989"/>
          </a:solidFill>
          <a:latin typeface="Arial"/>
          <a:ea typeface="ＭＳ Ｐゴシック" charset="0"/>
          <a:cs typeface="Arial"/>
        </a:defRPr>
      </a:lvl1pPr>
      <a:lvl2pPr algn="l" rtl="0" eaLnBrk="1" fontAlgn="base" hangingPunct="1">
        <a:spcBef>
          <a:spcPct val="0"/>
        </a:spcBef>
        <a:spcAft>
          <a:spcPct val="0"/>
        </a:spcAft>
        <a:defRPr sz="3600" b="1">
          <a:solidFill>
            <a:srgbClr val="005F86"/>
          </a:solidFill>
          <a:latin typeface="Arial" charset="0"/>
          <a:ea typeface="ＭＳ Ｐゴシック" charset="0"/>
        </a:defRPr>
      </a:lvl2pPr>
      <a:lvl3pPr algn="l" rtl="0" eaLnBrk="1" fontAlgn="base" hangingPunct="1">
        <a:spcBef>
          <a:spcPct val="0"/>
        </a:spcBef>
        <a:spcAft>
          <a:spcPct val="0"/>
        </a:spcAft>
        <a:defRPr sz="3600" b="1">
          <a:solidFill>
            <a:srgbClr val="005F86"/>
          </a:solidFill>
          <a:latin typeface="Arial" charset="0"/>
          <a:ea typeface="ＭＳ Ｐゴシック" charset="0"/>
        </a:defRPr>
      </a:lvl3pPr>
      <a:lvl4pPr algn="l" rtl="0" eaLnBrk="1" fontAlgn="base" hangingPunct="1">
        <a:spcBef>
          <a:spcPct val="0"/>
        </a:spcBef>
        <a:spcAft>
          <a:spcPct val="0"/>
        </a:spcAft>
        <a:defRPr sz="3600" b="1">
          <a:solidFill>
            <a:srgbClr val="005F86"/>
          </a:solidFill>
          <a:latin typeface="Arial" charset="0"/>
          <a:ea typeface="ＭＳ Ｐゴシック" charset="0"/>
        </a:defRPr>
      </a:lvl4pPr>
      <a:lvl5pPr algn="l" rtl="0" eaLnBrk="1" fontAlgn="base" hangingPunct="1">
        <a:spcBef>
          <a:spcPct val="0"/>
        </a:spcBef>
        <a:spcAft>
          <a:spcPct val="0"/>
        </a:spcAft>
        <a:defRPr sz="3600" b="1">
          <a:solidFill>
            <a:srgbClr val="005F86"/>
          </a:solidFill>
          <a:latin typeface="Arial" charset="0"/>
          <a:ea typeface="ＭＳ Ｐゴシック" charset="0"/>
        </a:defRPr>
      </a:lvl5pPr>
      <a:lvl6pPr marL="457189" algn="l" rtl="0" eaLnBrk="1" fontAlgn="base" hangingPunct="1">
        <a:spcBef>
          <a:spcPct val="0"/>
        </a:spcBef>
        <a:spcAft>
          <a:spcPct val="0"/>
        </a:spcAft>
        <a:defRPr sz="3600" b="1">
          <a:solidFill>
            <a:srgbClr val="9E2A2F"/>
          </a:solidFill>
          <a:latin typeface="Arial" charset="0"/>
          <a:ea typeface="ＭＳ Ｐゴシック" charset="0"/>
        </a:defRPr>
      </a:lvl6pPr>
      <a:lvl7pPr marL="914377" algn="l" rtl="0" eaLnBrk="1" fontAlgn="base" hangingPunct="1">
        <a:spcBef>
          <a:spcPct val="0"/>
        </a:spcBef>
        <a:spcAft>
          <a:spcPct val="0"/>
        </a:spcAft>
        <a:defRPr sz="3600" b="1">
          <a:solidFill>
            <a:srgbClr val="9E2A2F"/>
          </a:solidFill>
          <a:latin typeface="Arial" charset="0"/>
          <a:ea typeface="ＭＳ Ｐゴシック" charset="0"/>
        </a:defRPr>
      </a:lvl7pPr>
      <a:lvl8pPr marL="1371566" algn="l" rtl="0" eaLnBrk="1" fontAlgn="base" hangingPunct="1">
        <a:spcBef>
          <a:spcPct val="0"/>
        </a:spcBef>
        <a:spcAft>
          <a:spcPct val="0"/>
        </a:spcAft>
        <a:defRPr sz="3600" b="1">
          <a:solidFill>
            <a:srgbClr val="9E2A2F"/>
          </a:solidFill>
          <a:latin typeface="Arial" charset="0"/>
          <a:ea typeface="ＭＳ Ｐゴシック" charset="0"/>
        </a:defRPr>
      </a:lvl8pPr>
      <a:lvl9pPr marL="1828754" algn="l" rtl="0" eaLnBrk="1" fontAlgn="base" hangingPunct="1">
        <a:spcBef>
          <a:spcPct val="0"/>
        </a:spcBef>
        <a:spcAft>
          <a:spcPct val="0"/>
        </a:spcAft>
        <a:defRPr sz="3600" b="1">
          <a:solidFill>
            <a:srgbClr val="9E2A2F"/>
          </a:solidFill>
          <a:latin typeface="Arial" charset="0"/>
          <a:ea typeface="ＭＳ Ｐゴシック" charset="0"/>
        </a:defRPr>
      </a:lvl9pPr>
    </p:titleStyle>
    <p:body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svg"/><Relationship Id="rId7" Type="http://schemas.openxmlformats.org/officeDocument/2006/relationships/image" Target="../media/image72.pn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62.svg"/><Relationship Id="rId10"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2.svg"/><Relationship Id="rId7" Type="http://schemas.openxmlformats.org/officeDocument/2006/relationships/image" Target="../media/image77.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64.svg"/><Relationship Id="rId10" Type="http://schemas.openxmlformats.org/officeDocument/2006/relationships/image" Target="../media/image80.png"/><Relationship Id="rId4" Type="http://schemas.openxmlformats.org/officeDocument/2006/relationships/image" Target="../media/image63.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2.svg"/><Relationship Id="rId7" Type="http://schemas.openxmlformats.org/officeDocument/2006/relationships/image" Target="../media/image82.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64.sv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2.svg"/><Relationship Id="rId7" Type="http://schemas.openxmlformats.org/officeDocument/2006/relationships/image" Target="../media/image8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5" Type="http://schemas.openxmlformats.org/officeDocument/2006/relationships/image" Target="../media/image123.png"/><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64.svg"/><Relationship Id="rId7" Type="http://schemas.openxmlformats.org/officeDocument/2006/relationships/image" Target="../media/image130.svg"/><Relationship Id="rId12" Type="http://schemas.openxmlformats.org/officeDocument/2006/relationships/image" Target="../media/image134.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62.sv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100.png"/><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sv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BEDC"/>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B0B8380-F48E-4B3C-B25F-FE432C35590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0"/>
            <a:ext cx="12241681" cy="6871063"/>
          </a:xfrm>
        </p:spPr>
      </p:pic>
      <p:sp>
        <p:nvSpPr>
          <p:cNvPr id="2" name="Title 1">
            <a:extLst>
              <a:ext uri="{FF2B5EF4-FFF2-40B4-BE49-F238E27FC236}">
                <a16:creationId xmlns:a16="http://schemas.microsoft.com/office/drawing/2014/main" id="{3BB1FAE3-52A4-4CA1-AAC6-BF40925086FD}"/>
              </a:ext>
            </a:extLst>
          </p:cNvPr>
          <p:cNvSpPr>
            <a:spLocks noGrp="1"/>
          </p:cNvSpPr>
          <p:nvPr>
            <p:ph type="title"/>
          </p:nvPr>
        </p:nvSpPr>
        <p:spPr>
          <a:xfrm>
            <a:off x="498885" y="4507549"/>
            <a:ext cx="5422559" cy="1819035"/>
          </a:xfrm>
        </p:spPr>
        <p:txBody>
          <a:bodyPr anchor="t"/>
          <a:lstStyle/>
          <a:p>
            <a:pPr>
              <a:spcBef>
                <a:spcPts val="1200"/>
              </a:spcBef>
              <a:spcAft>
                <a:spcPts val="1200"/>
              </a:spcAft>
            </a:pPr>
            <a:r>
              <a:rPr lang="en-US" sz="2400" dirty="0">
                <a:solidFill>
                  <a:schemeClr val="tx2">
                    <a:lumMod val="50000"/>
                  </a:schemeClr>
                </a:solidFill>
              </a:rPr>
              <a:t>Fratii Popeea School</a:t>
            </a:r>
            <a:br>
              <a:rPr lang="en-US" sz="2400" dirty="0">
                <a:solidFill>
                  <a:schemeClr val="tx2">
                    <a:lumMod val="50000"/>
                  </a:schemeClr>
                </a:solidFill>
              </a:rPr>
            </a:br>
            <a:r>
              <a:rPr lang="en-US" sz="2400" dirty="0">
                <a:solidFill>
                  <a:schemeClr val="tx2">
                    <a:lumMod val="50000"/>
                  </a:schemeClr>
                </a:solidFill>
              </a:rPr>
              <a:t>Sacele, Brasov</a:t>
            </a:r>
            <a:br>
              <a:rPr lang="en-US" sz="3600" dirty="0">
                <a:solidFill>
                  <a:schemeClr val="tx2">
                    <a:lumMod val="50000"/>
                  </a:schemeClr>
                </a:solidFill>
              </a:rPr>
            </a:br>
            <a:br>
              <a:rPr lang="en-US" sz="3600" dirty="0">
                <a:solidFill>
                  <a:schemeClr val="tx2">
                    <a:lumMod val="50000"/>
                  </a:schemeClr>
                </a:solidFill>
              </a:rPr>
            </a:br>
            <a:r>
              <a:rPr lang="en-US" sz="1600" dirty="0">
                <a:solidFill>
                  <a:schemeClr val="tx2">
                    <a:lumMod val="50000"/>
                  </a:schemeClr>
                </a:solidFill>
              </a:rPr>
              <a:t>Smoking </a:t>
            </a:r>
            <a:r>
              <a:rPr lang="de-CH" sz="1600" dirty="0">
                <a:solidFill>
                  <a:schemeClr val="tx2">
                    <a:lumMod val="50000"/>
                  </a:schemeClr>
                </a:solidFill>
              </a:rPr>
              <a:t>– Drivers, effects, and statistics for Romania</a:t>
            </a:r>
            <a:br>
              <a:rPr lang="en-US" sz="1600" dirty="0">
                <a:solidFill>
                  <a:schemeClr val="tx2">
                    <a:lumMod val="50000"/>
                  </a:schemeClr>
                </a:solidFill>
              </a:rPr>
            </a:br>
            <a:r>
              <a:rPr lang="en-US" sz="1600" dirty="0">
                <a:solidFill>
                  <a:schemeClr val="tx2">
                    <a:lumMod val="50000"/>
                  </a:schemeClr>
                </a:solidFill>
              </a:rPr>
              <a:t>April 2022</a:t>
            </a:r>
          </a:p>
        </p:txBody>
      </p:sp>
      <p:sp>
        <p:nvSpPr>
          <p:cNvPr id="4" name="Slide Number Placeholder 3"/>
          <p:cNvSpPr>
            <a:spLocks noGrp="1"/>
          </p:cNvSpPr>
          <p:nvPr>
            <p:ph type="sldNum" sz="quarter" idx="4294967295"/>
          </p:nvPr>
        </p:nvSpPr>
        <p:spPr>
          <a:xfrm>
            <a:off x="12134292" y="6533807"/>
            <a:ext cx="57708" cy="123111"/>
          </a:xfrm>
        </p:spPr>
        <p:txBody>
          <a:bodyPr/>
          <a:lstStyle/>
          <a:p>
            <a:pPr defTabSz="1219170" fontAlgn="base">
              <a:spcBef>
                <a:spcPct val="0"/>
              </a:spcBef>
              <a:spcAft>
                <a:spcPct val="0"/>
              </a:spcAft>
            </a:pPr>
            <a:fld id="{746372F0-8F5B-47E8-9A0C-8905EFF44332}" type="slidenum">
              <a:rPr lang="en-US">
                <a:solidFill>
                  <a:srgbClr val="000000">
                    <a:tint val="75000"/>
                  </a:srgbClr>
                </a:solidFill>
                <a:latin typeface="Arial" pitchFamily="34" charset="0"/>
                <a:ea typeface="ＭＳ Ｐゴシック" pitchFamily="34" charset="-128"/>
              </a:rPr>
              <a:pPr defTabSz="1219170" fontAlgn="base">
                <a:spcBef>
                  <a:spcPct val="0"/>
                </a:spcBef>
                <a:spcAft>
                  <a:spcPct val="0"/>
                </a:spcAft>
              </a:pPr>
              <a:t>1</a:t>
            </a:fld>
            <a:endParaRPr lang="en-US" dirty="0">
              <a:solidFill>
                <a:srgbClr val="000000">
                  <a:tint val="75000"/>
                </a:srgbClr>
              </a:solidFill>
              <a:latin typeface="Arial" pitchFamily="34" charset="0"/>
              <a:ea typeface="ＭＳ Ｐゴシック" pitchFamily="34" charset="-128"/>
            </a:endParaRPr>
          </a:p>
        </p:txBody>
      </p:sp>
    </p:spTree>
    <p:extLst>
      <p:ext uri="{BB962C8B-B14F-4D97-AF65-F5344CB8AC3E}">
        <p14:creationId xmlns:p14="http://schemas.microsoft.com/office/powerpoint/2010/main" val="186666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de-CH" dirty="0"/>
              <a:t>Heart attack and stroke</a:t>
            </a:r>
            <a:endParaRPr lang="en-US" dirty="0"/>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10</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Besides cancers, heart attack and stroke are two of the major health issues cause by smoking and their risks can be mitigated by quitting.</a:t>
            </a:r>
          </a:p>
        </p:txBody>
      </p:sp>
      <p:sp>
        <p:nvSpPr>
          <p:cNvPr id="36" name="Text Placeholder 1">
            <a:extLst>
              <a:ext uri="{FF2B5EF4-FFF2-40B4-BE49-F238E27FC236}">
                <a16:creationId xmlns:a16="http://schemas.microsoft.com/office/drawing/2014/main" id="{E45EE889-60FF-4775-97E3-44D71556808D}"/>
              </a:ext>
            </a:extLst>
          </p:cNvPr>
          <p:cNvSpPr txBox="1">
            <a:spLocks/>
          </p:cNvSpPr>
          <p:nvPr/>
        </p:nvSpPr>
        <p:spPr bwMode="auto">
          <a:xfrm>
            <a:off x="563131" y="4337238"/>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A smoker’s chance of dying from a heart attack is </a:t>
            </a:r>
            <a:r>
              <a:rPr lang="en-US" sz="1200" b="1" dirty="0">
                <a:solidFill>
                  <a:schemeClr val="accent1"/>
                </a:solidFill>
              </a:rPr>
              <a:t>2-3 times </a:t>
            </a:r>
            <a:r>
              <a:rPr lang="en-US" sz="1200" dirty="0">
                <a:solidFill>
                  <a:schemeClr val="accent1"/>
                </a:solidFill>
              </a:rPr>
              <a:t>greater than that of a non-smoker.</a:t>
            </a:r>
          </a:p>
          <a:p>
            <a:r>
              <a:rPr lang="en-US" sz="1200" dirty="0">
                <a:solidFill>
                  <a:schemeClr val="accent1"/>
                </a:solidFill>
              </a:rPr>
              <a:t>About </a:t>
            </a:r>
            <a:r>
              <a:rPr lang="en-US" sz="1200" b="1" dirty="0">
                <a:solidFill>
                  <a:schemeClr val="accent1"/>
                </a:solidFill>
              </a:rPr>
              <a:t>1 in 4 heart attacks</a:t>
            </a:r>
            <a:r>
              <a:rPr lang="en-US" sz="1200" dirty="0">
                <a:solidFill>
                  <a:schemeClr val="accent1"/>
                </a:solidFill>
              </a:rPr>
              <a:t> is believed to be directly related to </a:t>
            </a:r>
            <a:r>
              <a:rPr lang="en-US" sz="1200" b="1" dirty="0">
                <a:solidFill>
                  <a:schemeClr val="accent1"/>
                </a:solidFill>
              </a:rPr>
              <a:t>smoking</a:t>
            </a:r>
            <a:r>
              <a:rPr lang="en-US" sz="1200" dirty="0">
                <a:solidFill>
                  <a:schemeClr val="accent1"/>
                </a:solidFill>
              </a:rPr>
              <a:t>.</a:t>
            </a:r>
          </a:p>
          <a:p>
            <a:r>
              <a:rPr lang="en-US" sz="1200" dirty="0">
                <a:solidFill>
                  <a:schemeClr val="accent1"/>
                </a:solidFill>
              </a:rPr>
              <a:t>When a smoker who has a heart attack, their </a:t>
            </a:r>
            <a:r>
              <a:rPr lang="en-US" sz="1200" b="1" dirty="0">
                <a:solidFill>
                  <a:schemeClr val="accent1"/>
                </a:solidFill>
              </a:rPr>
              <a:t>risk of sudden death </a:t>
            </a:r>
            <a:r>
              <a:rPr lang="en-US" sz="1200" dirty="0">
                <a:solidFill>
                  <a:schemeClr val="accent1"/>
                </a:solidFill>
              </a:rPr>
              <a:t>is </a:t>
            </a:r>
            <a:r>
              <a:rPr lang="en-US" sz="1200" b="1" dirty="0">
                <a:solidFill>
                  <a:schemeClr val="accent1"/>
                </a:solidFill>
              </a:rPr>
              <a:t>twice</a:t>
            </a:r>
            <a:r>
              <a:rPr lang="en-US" sz="1200" dirty="0">
                <a:solidFill>
                  <a:schemeClr val="accent1"/>
                </a:solidFill>
              </a:rPr>
              <a:t> that of a non-smoker.</a:t>
            </a:r>
          </a:p>
          <a:p>
            <a:r>
              <a:rPr lang="en-US" sz="1200" b="1" dirty="0">
                <a:solidFill>
                  <a:schemeClr val="accent1"/>
                </a:solidFill>
              </a:rPr>
              <a:t>Smoking is a much higher risk factor </a:t>
            </a:r>
            <a:r>
              <a:rPr lang="en-US" sz="1200" dirty="0">
                <a:solidFill>
                  <a:schemeClr val="accent1"/>
                </a:solidFill>
              </a:rPr>
              <a:t>for a heart attack or stroke than </a:t>
            </a:r>
            <a:r>
              <a:rPr lang="en-US" sz="1200" b="1" dirty="0">
                <a:solidFill>
                  <a:schemeClr val="accent1"/>
                </a:solidFill>
              </a:rPr>
              <a:t>high</a:t>
            </a:r>
            <a:r>
              <a:rPr lang="en-US" sz="1200" dirty="0">
                <a:solidFill>
                  <a:schemeClr val="accent1"/>
                </a:solidFill>
              </a:rPr>
              <a:t> </a:t>
            </a:r>
            <a:r>
              <a:rPr lang="en-US" sz="1200" b="1" dirty="0">
                <a:solidFill>
                  <a:schemeClr val="accent1"/>
                </a:solidFill>
              </a:rPr>
              <a:t>cholesterol</a:t>
            </a:r>
            <a:r>
              <a:rPr lang="en-US" sz="1200" dirty="0">
                <a:solidFill>
                  <a:schemeClr val="accent1"/>
                </a:solidFill>
              </a:rPr>
              <a:t>, </a:t>
            </a:r>
            <a:r>
              <a:rPr lang="en-US" sz="1200" b="1" dirty="0">
                <a:solidFill>
                  <a:schemeClr val="accent1"/>
                </a:solidFill>
              </a:rPr>
              <a:t>obesity</a:t>
            </a:r>
            <a:r>
              <a:rPr lang="en-US" sz="1200" dirty="0">
                <a:solidFill>
                  <a:schemeClr val="accent1"/>
                </a:solidFill>
              </a:rPr>
              <a:t>, </a:t>
            </a:r>
            <a:r>
              <a:rPr lang="en-US" sz="1200" b="1" dirty="0">
                <a:solidFill>
                  <a:schemeClr val="accent1"/>
                </a:solidFill>
              </a:rPr>
              <a:t>high blood pressure</a:t>
            </a:r>
            <a:r>
              <a:rPr lang="en-US" sz="1200" dirty="0">
                <a:solidFill>
                  <a:schemeClr val="accent1"/>
                </a:solidFill>
              </a:rPr>
              <a:t>, or </a:t>
            </a:r>
            <a:r>
              <a:rPr lang="en-US" sz="1200" b="1" dirty="0">
                <a:solidFill>
                  <a:schemeClr val="accent1"/>
                </a:solidFill>
              </a:rPr>
              <a:t>stress</a:t>
            </a:r>
            <a:r>
              <a:rPr lang="en-US" sz="1200" dirty="0">
                <a:solidFill>
                  <a:schemeClr val="accent1"/>
                </a:solidFill>
              </a:rPr>
              <a:t>. </a:t>
            </a:r>
          </a:p>
          <a:p>
            <a:endParaRPr lang="en-US" sz="1100" dirty="0">
              <a:solidFill>
                <a:schemeClr val="accent1"/>
              </a:solidFill>
            </a:endParaRPr>
          </a:p>
          <a:p>
            <a:pPr marL="0" indent="0">
              <a:buNone/>
            </a:pPr>
            <a:endParaRPr lang="en-US" sz="1100" dirty="0">
              <a:solidFill>
                <a:schemeClr val="accent1"/>
              </a:solidFill>
            </a:endParaRPr>
          </a:p>
        </p:txBody>
      </p:sp>
      <p:sp>
        <p:nvSpPr>
          <p:cNvPr id="18" name="TextBox 17">
            <a:extLst>
              <a:ext uri="{FF2B5EF4-FFF2-40B4-BE49-F238E27FC236}">
                <a16:creationId xmlns:a16="http://schemas.microsoft.com/office/drawing/2014/main" id="{F77C85EA-45C5-429A-BC46-F9A888CC3F47}"/>
              </a:ext>
            </a:extLst>
          </p:cNvPr>
          <p:cNvSpPr txBox="1"/>
          <p:nvPr/>
        </p:nvSpPr>
        <p:spPr>
          <a:xfrm>
            <a:off x="563131" y="167015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Benefits of quitting</a:t>
            </a:r>
          </a:p>
        </p:txBody>
      </p:sp>
      <p:sp>
        <p:nvSpPr>
          <p:cNvPr id="33" name="TextBox 32">
            <a:extLst>
              <a:ext uri="{FF2B5EF4-FFF2-40B4-BE49-F238E27FC236}">
                <a16:creationId xmlns:a16="http://schemas.microsoft.com/office/drawing/2014/main" id="{1698B77E-B643-482A-B936-59FC32C5B1AF}"/>
              </a:ext>
            </a:extLst>
          </p:cNvPr>
          <p:cNvSpPr txBox="1"/>
          <p:nvPr/>
        </p:nvSpPr>
        <p:spPr>
          <a:xfrm>
            <a:off x="563131" y="403164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Risks</a:t>
            </a:r>
          </a:p>
        </p:txBody>
      </p:sp>
      <p:sp>
        <p:nvSpPr>
          <p:cNvPr id="45" name="Rectangle 44">
            <a:extLst>
              <a:ext uri="{FF2B5EF4-FFF2-40B4-BE49-F238E27FC236}">
                <a16:creationId xmlns:a16="http://schemas.microsoft.com/office/drawing/2014/main" id="{61A64D6B-56AF-4670-926E-1678D33BF962}"/>
              </a:ext>
            </a:extLst>
          </p:cNvPr>
          <p:cNvSpPr/>
          <p:nvPr/>
        </p:nvSpPr>
        <p:spPr>
          <a:xfrm>
            <a:off x="1405271" y="3696073"/>
            <a:ext cx="4297869" cy="274320"/>
          </a:xfrm>
          <a:prstGeom prst="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Heart attack and stroke</a:t>
            </a:r>
          </a:p>
        </p:txBody>
      </p:sp>
      <p:sp>
        <p:nvSpPr>
          <p:cNvPr id="50" name="Text Placeholder 1">
            <a:extLst>
              <a:ext uri="{FF2B5EF4-FFF2-40B4-BE49-F238E27FC236}">
                <a16:creationId xmlns:a16="http://schemas.microsoft.com/office/drawing/2014/main" id="{E7E5853B-A054-41AE-A116-6BA9680E75C1}"/>
              </a:ext>
            </a:extLst>
          </p:cNvPr>
          <p:cNvSpPr txBox="1">
            <a:spLocks/>
          </p:cNvSpPr>
          <p:nvPr/>
        </p:nvSpPr>
        <p:spPr bwMode="auto">
          <a:xfrm>
            <a:off x="563131" y="1981470"/>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People who quit smoking </a:t>
            </a:r>
            <a:r>
              <a:rPr lang="en-US" sz="1200" b="1" dirty="0">
                <a:solidFill>
                  <a:schemeClr val="accent1"/>
                </a:solidFill>
              </a:rPr>
              <a:t>before age 50 </a:t>
            </a:r>
            <a:r>
              <a:rPr lang="en-US" sz="1200" dirty="0">
                <a:solidFill>
                  <a:schemeClr val="accent1"/>
                </a:solidFill>
              </a:rPr>
              <a:t>reduce their risk of dying by </a:t>
            </a:r>
            <a:r>
              <a:rPr lang="en-US" sz="1200" b="1" dirty="0">
                <a:solidFill>
                  <a:schemeClr val="accent1"/>
                </a:solidFill>
              </a:rPr>
              <a:t>half</a:t>
            </a:r>
            <a:r>
              <a:rPr lang="en-US" sz="1200" dirty="0">
                <a:solidFill>
                  <a:schemeClr val="accent1"/>
                </a:solidFill>
              </a:rPr>
              <a:t> in the next 15 years compared with continuing smokers. </a:t>
            </a:r>
          </a:p>
          <a:p>
            <a:r>
              <a:rPr lang="en-US" sz="1200" dirty="0">
                <a:solidFill>
                  <a:schemeClr val="accent1"/>
                </a:solidFill>
              </a:rPr>
              <a:t>Quitting </a:t>
            </a:r>
            <a:r>
              <a:rPr lang="en-US" sz="1200" b="1" dirty="0">
                <a:solidFill>
                  <a:schemeClr val="accent1"/>
                </a:solidFill>
              </a:rPr>
              <a:t>before age 35, </a:t>
            </a:r>
            <a:r>
              <a:rPr lang="en-US" sz="1200" dirty="0">
                <a:solidFill>
                  <a:schemeClr val="accent1"/>
                </a:solidFill>
              </a:rPr>
              <a:t>can </a:t>
            </a:r>
            <a:r>
              <a:rPr lang="en-US" sz="1200" b="1" dirty="0">
                <a:solidFill>
                  <a:schemeClr val="accent1"/>
                </a:solidFill>
              </a:rPr>
              <a:t>almost reverse </a:t>
            </a:r>
            <a:r>
              <a:rPr lang="en-US" sz="1200" dirty="0">
                <a:solidFill>
                  <a:schemeClr val="accent1"/>
                </a:solidFill>
              </a:rPr>
              <a:t>all risks of smoking. </a:t>
            </a:r>
          </a:p>
          <a:p>
            <a:r>
              <a:rPr lang="en-US" sz="1200" dirty="0">
                <a:solidFill>
                  <a:schemeClr val="accent1"/>
                </a:solidFill>
              </a:rPr>
              <a:t>If you already have coronary artery disease, </a:t>
            </a:r>
            <a:r>
              <a:rPr lang="en-US" sz="1200" b="1" dirty="0">
                <a:solidFill>
                  <a:schemeClr val="accent1"/>
                </a:solidFill>
              </a:rPr>
              <a:t>your risk of a second heart attack </a:t>
            </a:r>
            <a:r>
              <a:rPr lang="en-US" sz="1200" dirty="0">
                <a:solidFill>
                  <a:schemeClr val="accent1"/>
                </a:solidFill>
              </a:rPr>
              <a:t>and possible sudden death </a:t>
            </a:r>
            <a:r>
              <a:rPr lang="en-US" sz="1200" b="1" dirty="0">
                <a:solidFill>
                  <a:schemeClr val="accent1"/>
                </a:solidFill>
              </a:rPr>
              <a:t>decreases when you quit </a:t>
            </a:r>
            <a:r>
              <a:rPr lang="en-US" sz="1200" dirty="0">
                <a:solidFill>
                  <a:schemeClr val="accent1"/>
                </a:solidFill>
              </a:rPr>
              <a:t>smoking.</a:t>
            </a:r>
          </a:p>
        </p:txBody>
      </p:sp>
      <p:pic>
        <p:nvPicPr>
          <p:cNvPr id="37" name="Graphic 87" descr="Forbidden outline">
            <a:extLst>
              <a:ext uri="{FF2B5EF4-FFF2-40B4-BE49-F238E27FC236}">
                <a16:creationId xmlns:a16="http://schemas.microsoft.com/office/drawing/2014/main" id="{396DC4C7-B8EC-4FBC-91DD-5E01289BDF7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0998" y="4055840"/>
            <a:ext cx="228600" cy="228600"/>
          </a:xfrm>
          <a:prstGeom prst="rect">
            <a:avLst/>
          </a:prstGeom>
        </p:spPr>
      </p:pic>
      <p:pic>
        <p:nvPicPr>
          <p:cNvPr id="38" name="Graphic 84" descr="Checkmark outline">
            <a:extLst>
              <a:ext uri="{FF2B5EF4-FFF2-40B4-BE49-F238E27FC236}">
                <a16:creationId xmlns:a16="http://schemas.microsoft.com/office/drawing/2014/main" id="{BA99218C-48A9-4338-972A-64FF8C02646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0998" y="1717595"/>
            <a:ext cx="228600" cy="228600"/>
          </a:xfrm>
          <a:prstGeom prst="rect">
            <a:avLst/>
          </a:prstGeom>
        </p:spPr>
      </p:pic>
      <p:pic>
        <p:nvPicPr>
          <p:cNvPr id="4" name="Picture 3"/>
          <p:cNvPicPr>
            <a:picLocks noChangeAspect="1"/>
          </p:cNvPicPr>
          <p:nvPr/>
        </p:nvPicPr>
        <p:blipFill>
          <a:blip r:embed="rId6"/>
          <a:stretch>
            <a:fillRect/>
          </a:stretch>
        </p:blipFill>
        <p:spPr>
          <a:xfrm>
            <a:off x="563131" y="3625376"/>
            <a:ext cx="381605" cy="381605"/>
          </a:xfrm>
          <a:prstGeom prst="rect">
            <a:avLst/>
          </a:prstGeom>
        </p:spPr>
      </p:pic>
      <p:pic>
        <p:nvPicPr>
          <p:cNvPr id="6" name="Picture 5"/>
          <p:cNvPicPr>
            <a:picLocks noChangeAspect="1"/>
          </p:cNvPicPr>
          <p:nvPr/>
        </p:nvPicPr>
        <p:blipFill>
          <a:blip r:embed="rId7"/>
          <a:stretch>
            <a:fillRect/>
          </a:stretch>
        </p:blipFill>
        <p:spPr>
          <a:xfrm>
            <a:off x="1018898" y="3612430"/>
            <a:ext cx="386373" cy="402306"/>
          </a:xfrm>
          <a:prstGeom prst="rect">
            <a:avLst/>
          </a:prstGeom>
        </p:spPr>
      </p:pic>
      <p:pic>
        <p:nvPicPr>
          <p:cNvPr id="8" name="Picture 7">
            <a:extLst>
              <a:ext uri="{FF2B5EF4-FFF2-40B4-BE49-F238E27FC236}">
                <a16:creationId xmlns:a16="http://schemas.microsoft.com/office/drawing/2014/main" id="{969F34DA-2C33-432C-97F4-760641AA0FCD}"/>
              </a:ext>
            </a:extLst>
          </p:cNvPr>
          <p:cNvPicPr>
            <a:picLocks noChangeAspect="1"/>
          </p:cNvPicPr>
          <p:nvPr/>
        </p:nvPicPr>
        <p:blipFill>
          <a:blip r:embed="rId8"/>
          <a:stretch>
            <a:fillRect/>
          </a:stretch>
        </p:blipFill>
        <p:spPr>
          <a:xfrm>
            <a:off x="5904136" y="4170140"/>
            <a:ext cx="2846701" cy="1956461"/>
          </a:xfrm>
          <a:prstGeom prst="rect">
            <a:avLst/>
          </a:prstGeom>
        </p:spPr>
      </p:pic>
      <p:pic>
        <p:nvPicPr>
          <p:cNvPr id="12" name="Picture 11">
            <a:extLst>
              <a:ext uri="{FF2B5EF4-FFF2-40B4-BE49-F238E27FC236}">
                <a16:creationId xmlns:a16="http://schemas.microsoft.com/office/drawing/2014/main" id="{18B42027-BF7C-41D0-9C8A-28493EEFFC12}"/>
              </a:ext>
            </a:extLst>
          </p:cNvPr>
          <p:cNvPicPr>
            <a:picLocks noChangeAspect="1"/>
          </p:cNvPicPr>
          <p:nvPr/>
        </p:nvPicPr>
        <p:blipFill>
          <a:blip r:embed="rId9"/>
          <a:stretch>
            <a:fillRect/>
          </a:stretch>
        </p:blipFill>
        <p:spPr>
          <a:xfrm>
            <a:off x="5904136" y="1670151"/>
            <a:ext cx="3097557" cy="2389347"/>
          </a:xfrm>
          <a:prstGeom prst="rect">
            <a:avLst/>
          </a:prstGeom>
        </p:spPr>
      </p:pic>
      <p:pic>
        <p:nvPicPr>
          <p:cNvPr id="14" name="Picture 13">
            <a:extLst>
              <a:ext uri="{FF2B5EF4-FFF2-40B4-BE49-F238E27FC236}">
                <a16:creationId xmlns:a16="http://schemas.microsoft.com/office/drawing/2014/main" id="{2CCE1E6F-EB72-496A-AC26-FA14AB4EA7DB}"/>
              </a:ext>
            </a:extLst>
          </p:cNvPr>
          <p:cNvPicPr>
            <a:picLocks noChangeAspect="1"/>
          </p:cNvPicPr>
          <p:nvPr/>
        </p:nvPicPr>
        <p:blipFill>
          <a:blip r:embed="rId10"/>
          <a:stretch>
            <a:fillRect/>
          </a:stretch>
        </p:blipFill>
        <p:spPr>
          <a:xfrm>
            <a:off x="8851501" y="4055840"/>
            <a:ext cx="2881093" cy="2162160"/>
          </a:xfrm>
          <a:prstGeom prst="rect">
            <a:avLst/>
          </a:prstGeom>
        </p:spPr>
      </p:pic>
      <p:pic>
        <p:nvPicPr>
          <p:cNvPr id="16" name="Picture 15">
            <a:extLst>
              <a:ext uri="{FF2B5EF4-FFF2-40B4-BE49-F238E27FC236}">
                <a16:creationId xmlns:a16="http://schemas.microsoft.com/office/drawing/2014/main" id="{12A7B5E0-0177-40C4-858E-093B9F61C0E4}"/>
              </a:ext>
            </a:extLst>
          </p:cNvPr>
          <p:cNvPicPr>
            <a:picLocks noChangeAspect="1"/>
          </p:cNvPicPr>
          <p:nvPr/>
        </p:nvPicPr>
        <p:blipFill>
          <a:blip r:embed="rId11"/>
          <a:stretch>
            <a:fillRect/>
          </a:stretch>
        </p:blipFill>
        <p:spPr>
          <a:xfrm>
            <a:off x="9202688" y="1670151"/>
            <a:ext cx="2169113" cy="2311666"/>
          </a:xfrm>
          <a:prstGeom prst="rect">
            <a:avLst/>
          </a:prstGeom>
        </p:spPr>
      </p:pic>
      <p:sp>
        <p:nvSpPr>
          <p:cNvPr id="25" name="Rectangle 24">
            <a:extLst>
              <a:ext uri="{FF2B5EF4-FFF2-40B4-BE49-F238E27FC236}">
                <a16:creationId xmlns:a16="http://schemas.microsoft.com/office/drawing/2014/main" id="{15E3E94C-74A9-4A51-803A-E60814A2A791}"/>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335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de-CH" dirty="0"/>
              <a:t>Coronary arthery disease (CAD)</a:t>
            </a:r>
            <a:endParaRPr lang="en-US" dirty="0"/>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11</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Coronary artery disease is one of the major causes of death worldwide and smoking increases the likelihood of developing CAD.</a:t>
            </a:r>
          </a:p>
        </p:txBody>
      </p:sp>
      <p:sp>
        <p:nvSpPr>
          <p:cNvPr id="60" name="Rectangle 59">
            <a:extLst>
              <a:ext uri="{FF2B5EF4-FFF2-40B4-BE49-F238E27FC236}">
                <a16:creationId xmlns:a16="http://schemas.microsoft.com/office/drawing/2014/main" id="{52AD7053-A7CC-45D5-8F96-59BC5C0DA2DD}"/>
              </a:ext>
            </a:extLst>
          </p:cNvPr>
          <p:cNvSpPr/>
          <p:nvPr/>
        </p:nvSpPr>
        <p:spPr>
          <a:xfrm>
            <a:off x="1016052" y="3694176"/>
            <a:ext cx="4690886" cy="274320"/>
          </a:xfrm>
          <a:prstGeom prst="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Coronary artery disease (CAD)</a:t>
            </a:r>
          </a:p>
        </p:txBody>
      </p:sp>
      <p:sp>
        <p:nvSpPr>
          <p:cNvPr id="39" name="TextBox 38">
            <a:extLst>
              <a:ext uri="{FF2B5EF4-FFF2-40B4-BE49-F238E27FC236}">
                <a16:creationId xmlns:a16="http://schemas.microsoft.com/office/drawing/2014/main" id="{F77C85EA-45C5-429A-BC46-F9A888CC3F47}"/>
              </a:ext>
            </a:extLst>
          </p:cNvPr>
          <p:cNvSpPr txBox="1"/>
          <p:nvPr/>
        </p:nvSpPr>
        <p:spPr>
          <a:xfrm>
            <a:off x="566928" y="1673352"/>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Benefits of quitting</a:t>
            </a:r>
          </a:p>
        </p:txBody>
      </p:sp>
      <p:sp>
        <p:nvSpPr>
          <p:cNvPr id="40" name="Text Placeholder 1">
            <a:extLst>
              <a:ext uri="{FF2B5EF4-FFF2-40B4-BE49-F238E27FC236}">
                <a16:creationId xmlns:a16="http://schemas.microsoft.com/office/drawing/2014/main" id="{E7E5853B-A054-41AE-A116-6BA9680E75C1}"/>
              </a:ext>
            </a:extLst>
          </p:cNvPr>
          <p:cNvSpPr txBox="1">
            <a:spLocks/>
          </p:cNvSpPr>
          <p:nvPr/>
        </p:nvSpPr>
        <p:spPr bwMode="auto">
          <a:xfrm>
            <a:off x="566928" y="1984248"/>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After your first year of not smoking, your risk of heart disease decreases by half. Also, your risk of having a heart attack decreases when you stop smoking. </a:t>
            </a:r>
          </a:p>
          <a:p>
            <a:r>
              <a:rPr lang="en-US" sz="1200" dirty="0">
                <a:solidFill>
                  <a:schemeClr val="accent1"/>
                </a:solidFill>
              </a:rPr>
              <a:t>After </a:t>
            </a:r>
            <a:r>
              <a:rPr lang="en-US" sz="1200" b="1" dirty="0">
                <a:solidFill>
                  <a:schemeClr val="accent1"/>
                </a:solidFill>
              </a:rPr>
              <a:t>15 years since quitting</a:t>
            </a:r>
            <a:r>
              <a:rPr lang="en-US" sz="1200" dirty="0">
                <a:solidFill>
                  <a:schemeClr val="accent1"/>
                </a:solidFill>
              </a:rPr>
              <a:t>, your risk of death from heart disease is the </a:t>
            </a:r>
            <a:r>
              <a:rPr lang="en-US" sz="1200" b="1" dirty="0">
                <a:solidFill>
                  <a:schemeClr val="accent1"/>
                </a:solidFill>
              </a:rPr>
              <a:t>same as if you had never smoked </a:t>
            </a:r>
            <a:r>
              <a:rPr lang="en-US" sz="1200" dirty="0">
                <a:solidFill>
                  <a:schemeClr val="accent1"/>
                </a:solidFill>
              </a:rPr>
              <a:t>at all. </a:t>
            </a:r>
          </a:p>
        </p:txBody>
      </p:sp>
      <p:pic>
        <p:nvPicPr>
          <p:cNvPr id="42" name="Graphic 84" descr="Checkmark outline">
            <a:extLst>
              <a:ext uri="{FF2B5EF4-FFF2-40B4-BE49-F238E27FC236}">
                <a16:creationId xmlns:a16="http://schemas.microsoft.com/office/drawing/2014/main" id="{BA99218C-48A9-4338-972A-64FF8C0264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2392" y="1719072"/>
            <a:ext cx="228600" cy="228600"/>
          </a:xfrm>
          <a:prstGeom prst="rect">
            <a:avLst/>
          </a:prstGeom>
        </p:spPr>
      </p:pic>
      <p:sp>
        <p:nvSpPr>
          <p:cNvPr id="46" name="Text Placeholder 1">
            <a:extLst>
              <a:ext uri="{FF2B5EF4-FFF2-40B4-BE49-F238E27FC236}">
                <a16:creationId xmlns:a16="http://schemas.microsoft.com/office/drawing/2014/main" id="{E45EE889-60FF-4775-97E3-44D71556808D}"/>
              </a:ext>
            </a:extLst>
          </p:cNvPr>
          <p:cNvSpPr txBox="1">
            <a:spLocks/>
          </p:cNvSpPr>
          <p:nvPr/>
        </p:nvSpPr>
        <p:spPr bwMode="auto">
          <a:xfrm>
            <a:off x="566928" y="4334256"/>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Smoking causes </a:t>
            </a:r>
            <a:r>
              <a:rPr lang="en-US" sz="1200" b="1" dirty="0">
                <a:solidFill>
                  <a:schemeClr val="accent1"/>
                </a:solidFill>
              </a:rPr>
              <a:t>blood platelets </a:t>
            </a:r>
            <a:r>
              <a:rPr lang="en-US" sz="1200" dirty="0">
                <a:solidFill>
                  <a:schemeClr val="accent1"/>
                </a:solidFill>
              </a:rPr>
              <a:t>to clump with a high risk to form clots.</a:t>
            </a:r>
          </a:p>
          <a:p>
            <a:r>
              <a:rPr lang="en-US" sz="1200" dirty="0">
                <a:solidFill>
                  <a:schemeClr val="accent1"/>
                </a:solidFill>
              </a:rPr>
              <a:t>Can cause </a:t>
            </a:r>
            <a:r>
              <a:rPr lang="en-US" sz="1200" b="1" dirty="0">
                <a:solidFill>
                  <a:schemeClr val="accent1"/>
                </a:solidFill>
              </a:rPr>
              <a:t>spams</a:t>
            </a:r>
            <a:r>
              <a:rPr lang="en-US" sz="1200" dirty="0">
                <a:solidFill>
                  <a:schemeClr val="accent1"/>
                </a:solidFill>
              </a:rPr>
              <a:t> in coronary arteries which can reduce blood flow to the heart.</a:t>
            </a:r>
          </a:p>
          <a:p>
            <a:r>
              <a:rPr lang="en-US" sz="1200" dirty="0">
                <a:solidFill>
                  <a:schemeClr val="accent1"/>
                </a:solidFill>
              </a:rPr>
              <a:t>Smoking cause </a:t>
            </a:r>
            <a:r>
              <a:rPr lang="en-US" sz="1200" b="1" dirty="0">
                <a:solidFill>
                  <a:schemeClr val="accent1"/>
                </a:solidFill>
              </a:rPr>
              <a:t>irregular</a:t>
            </a:r>
            <a:r>
              <a:rPr lang="en-US" sz="1200" dirty="0">
                <a:solidFill>
                  <a:schemeClr val="accent1"/>
                </a:solidFill>
              </a:rPr>
              <a:t> </a:t>
            </a:r>
            <a:r>
              <a:rPr lang="en-US" sz="1200" b="1" dirty="0">
                <a:solidFill>
                  <a:schemeClr val="accent1"/>
                </a:solidFill>
              </a:rPr>
              <a:t>heartbeats</a:t>
            </a:r>
            <a:r>
              <a:rPr lang="en-US" sz="1200" dirty="0">
                <a:solidFill>
                  <a:schemeClr val="accent1"/>
                </a:solidFill>
              </a:rPr>
              <a:t>.</a:t>
            </a:r>
          </a:p>
          <a:p>
            <a:r>
              <a:rPr lang="en-US" sz="1200" b="1" dirty="0">
                <a:solidFill>
                  <a:schemeClr val="accent1"/>
                </a:solidFill>
              </a:rPr>
              <a:t>Lowers HDL </a:t>
            </a:r>
            <a:r>
              <a:rPr lang="en-US" sz="1200" dirty="0">
                <a:solidFill>
                  <a:schemeClr val="accent1"/>
                </a:solidFill>
              </a:rPr>
              <a:t>or “good cholesterol”.</a:t>
            </a:r>
          </a:p>
          <a:p>
            <a:r>
              <a:rPr lang="en-US" sz="1200" b="1" dirty="0">
                <a:solidFill>
                  <a:schemeClr val="accent1"/>
                </a:solidFill>
              </a:rPr>
              <a:t>Reduces oxygen </a:t>
            </a:r>
            <a:r>
              <a:rPr lang="en-US" sz="1200" dirty="0">
                <a:solidFill>
                  <a:schemeClr val="accent1"/>
                </a:solidFill>
              </a:rPr>
              <a:t>in red blood cells.</a:t>
            </a:r>
          </a:p>
          <a:p>
            <a:endParaRPr lang="en-US" sz="1100" dirty="0">
              <a:solidFill>
                <a:schemeClr val="accent1"/>
              </a:solidFill>
            </a:endParaRPr>
          </a:p>
          <a:p>
            <a:pPr marL="0" indent="0">
              <a:buNone/>
            </a:pPr>
            <a:endParaRPr lang="en-US" sz="1100" dirty="0">
              <a:solidFill>
                <a:schemeClr val="accent1"/>
              </a:solidFill>
            </a:endParaRPr>
          </a:p>
        </p:txBody>
      </p:sp>
      <p:sp>
        <p:nvSpPr>
          <p:cNvPr id="48" name="TextBox 47">
            <a:extLst>
              <a:ext uri="{FF2B5EF4-FFF2-40B4-BE49-F238E27FC236}">
                <a16:creationId xmlns:a16="http://schemas.microsoft.com/office/drawing/2014/main" id="{1698B77E-B643-482A-B936-59FC32C5B1AF}"/>
              </a:ext>
            </a:extLst>
          </p:cNvPr>
          <p:cNvSpPr txBox="1"/>
          <p:nvPr/>
        </p:nvSpPr>
        <p:spPr>
          <a:xfrm>
            <a:off x="566928" y="4032504"/>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Risks</a:t>
            </a:r>
          </a:p>
        </p:txBody>
      </p:sp>
      <p:pic>
        <p:nvPicPr>
          <p:cNvPr id="49" name="Graphic 87" descr="Forbidden outline">
            <a:extLst>
              <a:ext uri="{FF2B5EF4-FFF2-40B4-BE49-F238E27FC236}">
                <a16:creationId xmlns:a16="http://schemas.microsoft.com/office/drawing/2014/main" id="{396DC4C7-B8EC-4FBC-91DD-5E01289BDF7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2392" y="4061460"/>
            <a:ext cx="228600" cy="228600"/>
          </a:xfrm>
          <a:prstGeom prst="rect">
            <a:avLst/>
          </a:prstGeom>
        </p:spPr>
      </p:pic>
      <p:pic>
        <p:nvPicPr>
          <p:cNvPr id="51" name="Picture 50"/>
          <p:cNvPicPr>
            <a:picLocks noChangeAspect="1"/>
          </p:cNvPicPr>
          <p:nvPr/>
        </p:nvPicPr>
        <p:blipFill>
          <a:blip r:embed="rId6"/>
          <a:stretch>
            <a:fillRect/>
          </a:stretch>
        </p:blipFill>
        <p:spPr>
          <a:xfrm>
            <a:off x="566928" y="3619616"/>
            <a:ext cx="380130" cy="411480"/>
          </a:xfrm>
          <a:prstGeom prst="rect">
            <a:avLst/>
          </a:prstGeom>
        </p:spPr>
      </p:pic>
      <p:pic>
        <p:nvPicPr>
          <p:cNvPr id="10" name="Picture 9">
            <a:extLst>
              <a:ext uri="{FF2B5EF4-FFF2-40B4-BE49-F238E27FC236}">
                <a16:creationId xmlns:a16="http://schemas.microsoft.com/office/drawing/2014/main" id="{1C6CAE76-C5D2-4CB1-B175-6981C4D5B307}"/>
              </a:ext>
            </a:extLst>
          </p:cNvPr>
          <p:cNvPicPr>
            <a:picLocks noChangeAspect="1"/>
          </p:cNvPicPr>
          <p:nvPr/>
        </p:nvPicPr>
        <p:blipFill>
          <a:blip r:embed="rId7"/>
          <a:stretch>
            <a:fillRect/>
          </a:stretch>
        </p:blipFill>
        <p:spPr>
          <a:xfrm>
            <a:off x="5822785" y="1673352"/>
            <a:ext cx="3259576" cy="2553149"/>
          </a:xfrm>
          <a:prstGeom prst="rect">
            <a:avLst/>
          </a:prstGeom>
        </p:spPr>
      </p:pic>
      <p:pic>
        <p:nvPicPr>
          <p:cNvPr id="12" name="Picture 11">
            <a:extLst>
              <a:ext uri="{FF2B5EF4-FFF2-40B4-BE49-F238E27FC236}">
                <a16:creationId xmlns:a16="http://schemas.microsoft.com/office/drawing/2014/main" id="{F613C867-7B09-4D88-BF4F-213CA0049436}"/>
              </a:ext>
            </a:extLst>
          </p:cNvPr>
          <p:cNvPicPr>
            <a:picLocks noChangeAspect="1"/>
          </p:cNvPicPr>
          <p:nvPr/>
        </p:nvPicPr>
        <p:blipFill>
          <a:blip r:embed="rId8"/>
          <a:stretch>
            <a:fillRect/>
          </a:stretch>
        </p:blipFill>
        <p:spPr>
          <a:xfrm>
            <a:off x="9194087" y="1673352"/>
            <a:ext cx="2500040" cy="2490916"/>
          </a:xfrm>
          <a:prstGeom prst="rect">
            <a:avLst/>
          </a:prstGeom>
        </p:spPr>
      </p:pic>
      <p:sp>
        <p:nvSpPr>
          <p:cNvPr id="29" name="Rectangle 28">
            <a:extLst>
              <a:ext uri="{FF2B5EF4-FFF2-40B4-BE49-F238E27FC236}">
                <a16:creationId xmlns:a16="http://schemas.microsoft.com/office/drawing/2014/main" id="{E38E0D84-F202-4C02-A44E-7C184E82049E}"/>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4D21A7A-F9E4-4C39-8130-870C30879044}"/>
              </a:ext>
            </a:extLst>
          </p:cNvPr>
          <p:cNvPicPr>
            <a:picLocks noChangeAspect="1"/>
          </p:cNvPicPr>
          <p:nvPr/>
        </p:nvPicPr>
        <p:blipFill>
          <a:blip r:embed="rId9"/>
          <a:stretch>
            <a:fillRect/>
          </a:stretch>
        </p:blipFill>
        <p:spPr>
          <a:xfrm>
            <a:off x="5891779" y="4297306"/>
            <a:ext cx="3302308" cy="1932600"/>
          </a:xfrm>
          <a:prstGeom prst="rect">
            <a:avLst/>
          </a:prstGeom>
        </p:spPr>
      </p:pic>
      <p:pic>
        <p:nvPicPr>
          <p:cNvPr id="19" name="Picture 18">
            <a:extLst>
              <a:ext uri="{FF2B5EF4-FFF2-40B4-BE49-F238E27FC236}">
                <a16:creationId xmlns:a16="http://schemas.microsoft.com/office/drawing/2014/main" id="{627341C6-8D30-46F6-9979-F8B27A7A2170}"/>
              </a:ext>
            </a:extLst>
          </p:cNvPr>
          <p:cNvPicPr>
            <a:picLocks noChangeAspect="1"/>
          </p:cNvPicPr>
          <p:nvPr/>
        </p:nvPicPr>
        <p:blipFill>
          <a:blip r:embed="rId10"/>
          <a:stretch>
            <a:fillRect/>
          </a:stretch>
        </p:blipFill>
        <p:spPr>
          <a:xfrm>
            <a:off x="10143973" y="4445950"/>
            <a:ext cx="940831" cy="1692444"/>
          </a:xfrm>
          <a:prstGeom prst="rect">
            <a:avLst/>
          </a:prstGeom>
        </p:spPr>
      </p:pic>
    </p:spTree>
    <p:extLst>
      <p:ext uri="{BB962C8B-B14F-4D97-AF65-F5344CB8AC3E}">
        <p14:creationId xmlns:p14="http://schemas.microsoft.com/office/powerpoint/2010/main" val="418358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de-CH" dirty="0"/>
              <a:t>Smoking and pregnancy</a:t>
            </a:r>
            <a:endParaRPr lang="en-US" dirty="0"/>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12</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Smoking can negatively impact pregnancy and in some cases can lead to miscarriages and stillbirths. </a:t>
            </a:r>
          </a:p>
        </p:txBody>
      </p:sp>
      <p:sp>
        <p:nvSpPr>
          <p:cNvPr id="36" name="Text Placeholder 1">
            <a:extLst>
              <a:ext uri="{FF2B5EF4-FFF2-40B4-BE49-F238E27FC236}">
                <a16:creationId xmlns:a16="http://schemas.microsoft.com/office/drawing/2014/main" id="{E45EE889-60FF-4775-97E3-44D71556808D}"/>
              </a:ext>
            </a:extLst>
          </p:cNvPr>
          <p:cNvSpPr txBox="1">
            <a:spLocks/>
          </p:cNvSpPr>
          <p:nvPr/>
        </p:nvSpPr>
        <p:spPr bwMode="auto">
          <a:xfrm>
            <a:off x="563131" y="4337238"/>
            <a:ext cx="5140010" cy="1616964"/>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Women who smoke are more likely to have the following problems: </a:t>
            </a:r>
          </a:p>
          <a:p>
            <a:pPr lvl="1">
              <a:buFont typeface="Courier New" panose="02070309020205020404" pitchFamily="49" charset="0"/>
              <a:buChar char="o"/>
            </a:pPr>
            <a:r>
              <a:rPr lang="en-US" sz="1200" b="1" dirty="0">
                <a:solidFill>
                  <a:schemeClr val="accent1"/>
                </a:solidFill>
              </a:rPr>
              <a:t>Stillbirths</a:t>
            </a:r>
            <a:r>
              <a:rPr lang="en-US" sz="1200" dirty="0">
                <a:solidFill>
                  <a:schemeClr val="accent1"/>
                </a:solidFill>
              </a:rPr>
              <a:t> and </a:t>
            </a:r>
            <a:r>
              <a:rPr lang="en-US" sz="1200" b="1" dirty="0">
                <a:solidFill>
                  <a:schemeClr val="accent1"/>
                </a:solidFill>
              </a:rPr>
              <a:t>miscarriages</a:t>
            </a:r>
          </a:p>
          <a:p>
            <a:pPr lvl="1">
              <a:buFont typeface="Courier New" panose="02070309020205020404" pitchFamily="49" charset="0"/>
              <a:buChar char="o"/>
            </a:pPr>
            <a:r>
              <a:rPr lang="en-US" sz="1200" b="1" dirty="0">
                <a:solidFill>
                  <a:schemeClr val="accent1"/>
                </a:solidFill>
              </a:rPr>
              <a:t>Low birth weight</a:t>
            </a:r>
          </a:p>
          <a:p>
            <a:pPr lvl="1">
              <a:buFont typeface="Courier New" panose="02070309020205020404" pitchFamily="49" charset="0"/>
              <a:buChar char="o"/>
            </a:pPr>
            <a:r>
              <a:rPr lang="en-US" sz="1200" dirty="0">
                <a:solidFill>
                  <a:schemeClr val="accent1"/>
                </a:solidFill>
              </a:rPr>
              <a:t>Children who have </a:t>
            </a:r>
            <a:r>
              <a:rPr lang="en-US" sz="1200" b="1" dirty="0">
                <a:solidFill>
                  <a:schemeClr val="accent1"/>
                </a:solidFill>
              </a:rPr>
              <a:t>learning</a:t>
            </a:r>
            <a:r>
              <a:rPr lang="en-US" sz="1200" dirty="0">
                <a:solidFill>
                  <a:schemeClr val="accent1"/>
                </a:solidFill>
              </a:rPr>
              <a:t>, </a:t>
            </a:r>
            <a:r>
              <a:rPr lang="en-US" sz="1200" b="1" dirty="0">
                <a:solidFill>
                  <a:schemeClr val="accent1"/>
                </a:solidFill>
              </a:rPr>
              <a:t>emotional</a:t>
            </a:r>
            <a:r>
              <a:rPr lang="en-US" sz="1200" dirty="0">
                <a:solidFill>
                  <a:schemeClr val="accent1"/>
                </a:solidFill>
              </a:rPr>
              <a:t>, and </a:t>
            </a:r>
            <a:r>
              <a:rPr lang="en-US" sz="1200" b="1" dirty="0">
                <a:solidFill>
                  <a:schemeClr val="accent1"/>
                </a:solidFill>
              </a:rPr>
              <a:t>behavioral problems </a:t>
            </a:r>
          </a:p>
          <a:p>
            <a:pPr marL="0" indent="0">
              <a:buNone/>
            </a:pPr>
            <a:endParaRPr lang="en-US" sz="1100" dirty="0">
              <a:solidFill>
                <a:schemeClr val="accent1"/>
              </a:solidFill>
            </a:endParaRPr>
          </a:p>
          <a:p>
            <a:pPr marL="0" indent="0">
              <a:buNone/>
            </a:pPr>
            <a:endParaRPr lang="en-US" sz="1100" dirty="0">
              <a:solidFill>
                <a:schemeClr val="accent1"/>
              </a:solidFill>
            </a:endParaRPr>
          </a:p>
        </p:txBody>
      </p:sp>
      <p:sp>
        <p:nvSpPr>
          <p:cNvPr id="18" name="TextBox 17">
            <a:extLst>
              <a:ext uri="{FF2B5EF4-FFF2-40B4-BE49-F238E27FC236}">
                <a16:creationId xmlns:a16="http://schemas.microsoft.com/office/drawing/2014/main" id="{F77C85EA-45C5-429A-BC46-F9A888CC3F47}"/>
              </a:ext>
            </a:extLst>
          </p:cNvPr>
          <p:cNvSpPr txBox="1"/>
          <p:nvPr/>
        </p:nvSpPr>
        <p:spPr>
          <a:xfrm>
            <a:off x="576130" y="167015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Benefits of quitting</a:t>
            </a:r>
          </a:p>
        </p:txBody>
      </p:sp>
      <p:sp>
        <p:nvSpPr>
          <p:cNvPr id="33" name="TextBox 32">
            <a:extLst>
              <a:ext uri="{FF2B5EF4-FFF2-40B4-BE49-F238E27FC236}">
                <a16:creationId xmlns:a16="http://schemas.microsoft.com/office/drawing/2014/main" id="{1698B77E-B643-482A-B936-59FC32C5B1AF}"/>
              </a:ext>
            </a:extLst>
          </p:cNvPr>
          <p:cNvSpPr txBox="1"/>
          <p:nvPr/>
        </p:nvSpPr>
        <p:spPr>
          <a:xfrm>
            <a:off x="563131" y="403164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Risks</a:t>
            </a:r>
          </a:p>
        </p:txBody>
      </p:sp>
      <p:sp>
        <p:nvSpPr>
          <p:cNvPr id="45" name="Rectangle 44">
            <a:extLst>
              <a:ext uri="{FF2B5EF4-FFF2-40B4-BE49-F238E27FC236}">
                <a16:creationId xmlns:a16="http://schemas.microsoft.com/office/drawing/2014/main" id="{61A64D6B-56AF-4670-926E-1678D33BF962}"/>
              </a:ext>
            </a:extLst>
          </p:cNvPr>
          <p:cNvSpPr/>
          <p:nvPr/>
        </p:nvSpPr>
        <p:spPr>
          <a:xfrm>
            <a:off x="910067" y="3677877"/>
            <a:ext cx="4806074" cy="274320"/>
          </a:xfrm>
          <a:prstGeom prst="rect">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Pregnancy</a:t>
            </a:r>
          </a:p>
        </p:txBody>
      </p:sp>
      <p:sp>
        <p:nvSpPr>
          <p:cNvPr id="50" name="Text Placeholder 1">
            <a:extLst>
              <a:ext uri="{FF2B5EF4-FFF2-40B4-BE49-F238E27FC236}">
                <a16:creationId xmlns:a16="http://schemas.microsoft.com/office/drawing/2014/main" id="{E7E5853B-A054-41AE-A116-6BA9680E75C1}"/>
              </a:ext>
            </a:extLst>
          </p:cNvPr>
          <p:cNvSpPr txBox="1">
            <a:spLocks/>
          </p:cNvSpPr>
          <p:nvPr/>
        </p:nvSpPr>
        <p:spPr bwMode="auto">
          <a:xfrm>
            <a:off x="576130" y="2000498"/>
            <a:ext cx="5140010" cy="1616964"/>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If you quit smoking before you become pregnant (or sometime during the first 3 months of your pregnancy), your risk of having a baby with low birth weight is the same as that of a woman who does not smoke.</a:t>
            </a:r>
          </a:p>
          <a:p>
            <a:r>
              <a:rPr lang="en-US" sz="1200" dirty="0">
                <a:solidFill>
                  <a:schemeClr val="accent1"/>
                </a:solidFill>
              </a:rPr>
              <a:t>Women who quit later in their pregnancy still reduce the risk of problems for their babies.</a:t>
            </a:r>
          </a:p>
        </p:txBody>
      </p:sp>
      <p:pic>
        <p:nvPicPr>
          <p:cNvPr id="37" name="Graphic 87" descr="Forbidden outline">
            <a:extLst>
              <a:ext uri="{FF2B5EF4-FFF2-40B4-BE49-F238E27FC236}">
                <a16:creationId xmlns:a16="http://schemas.microsoft.com/office/drawing/2014/main" id="{396DC4C7-B8EC-4FBC-91DD-5E01289BDF7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0998" y="4055840"/>
            <a:ext cx="228600" cy="228600"/>
          </a:xfrm>
          <a:prstGeom prst="rect">
            <a:avLst/>
          </a:prstGeom>
        </p:spPr>
      </p:pic>
      <p:pic>
        <p:nvPicPr>
          <p:cNvPr id="38" name="Graphic 84" descr="Checkmark outline">
            <a:extLst>
              <a:ext uri="{FF2B5EF4-FFF2-40B4-BE49-F238E27FC236}">
                <a16:creationId xmlns:a16="http://schemas.microsoft.com/office/drawing/2014/main" id="{BA99218C-48A9-4338-972A-64FF8C02646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0998" y="1717595"/>
            <a:ext cx="228600" cy="228600"/>
          </a:xfrm>
          <a:prstGeom prst="rect">
            <a:avLst/>
          </a:prstGeom>
        </p:spPr>
      </p:pic>
      <p:pic>
        <p:nvPicPr>
          <p:cNvPr id="9" name="Picture 8"/>
          <p:cNvPicPr>
            <a:picLocks noChangeAspect="1"/>
          </p:cNvPicPr>
          <p:nvPr/>
        </p:nvPicPr>
        <p:blipFill>
          <a:blip r:embed="rId6"/>
          <a:stretch>
            <a:fillRect/>
          </a:stretch>
        </p:blipFill>
        <p:spPr>
          <a:xfrm>
            <a:off x="579916" y="3620161"/>
            <a:ext cx="278238" cy="411480"/>
          </a:xfrm>
          <a:prstGeom prst="rect">
            <a:avLst/>
          </a:prstGeom>
        </p:spPr>
      </p:pic>
      <p:sp>
        <p:nvSpPr>
          <p:cNvPr id="21" name="Rectangle 20">
            <a:extLst>
              <a:ext uri="{FF2B5EF4-FFF2-40B4-BE49-F238E27FC236}">
                <a16:creationId xmlns:a16="http://schemas.microsoft.com/office/drawing/2014/main" id="{26AB7124-BB98-4BB9-9870-4ABA956E9CBC}"/>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EC5CE70-7F38-49B0-B2D7-9F182FD1886E}"/>
              </a:ext>
            </a:extLst>
          </p:cNvPr>
          <p:cNvPicPr>
            <a:picLocks noChangeAspect="1"/>
          </p:cNvPicPr>
          <p:nvPr/>
        </p:nvPicPr>
        <p:blipFill>
          <a:blip r:embed="rId7"/>
          <a:stretch>
            <a:fillRect/>
          </a:stretch>
        </p:blipFill>
        <p:spPr>
          <a:xfrm>
            <a:off x="5801812" y="1598739"/>
            <a:ext cx="3511773" cy="2312526"/>
          </a:xfrm>
          <a:prstGeom prst="rect">
            <a:avLst/>
          </a:prstGeom>
        </p:spPr>
      </p:pic>
      <p:pic>
        <p:nvPicPr>
          <p:cNvPr id="8" name="Picture 7">
            <a:extLst>
              <a:ext uri="{FF2B5EF4-FFF2-40B4-BE49-F238E27FC236}">
                <a16:creationId xmlns:a16="http://schemas.microsoft.com/office/drawing/2014/main" id="{0556753F-28A3-4DF0-8C62-EDCD997E84BF}"/>
              </a:ext>
            </a:extLst>
          </p:cNvPr>
          <p:cNvPicPr>
            <a:picLocks noChangeAspect="1"/>
          </p:cNvPicPr>
          <p:nvPr/>
        </p:nvPicPr>
        <p:blipFill>
          <a:blip r:embed="rId8"/>
          <a:stretch>
            <a:fillRect/>
          </a:stretch>
        </p:blipFill>
        <p:spPr>
          <a:xfrm>
            <a:off x="9465799" y="1970953"/>
            <a:ext cx="2351588" cy="1889341"/>
          </a:xfrm>
          <a:prstGeom prst="rect">
            <a:avLst/>
          </a:prstGeom>
        </p:spPr>
      </p:pic>
      <p:pic>
        <p:nvPicPr>
          <p:cNvPr id="12" name="Picture 11">
            <a:extLst>
              <a:ext uri="{FF2B5EF4-FFF2-40B4-BE49-F238E27FC236}">
                <a16:creationId xmlns:a16="http://schemas.microsoft.com/office/drawing/2014/main" id="{ECD72AFF-46B2-416A-9CE2-E57AE665D447}"/>
              </a:ext>
            </a:extLst>
          </p:cNvPr>
          <p:cNvPicPr>
            <a:picLocks noChangeAspect="1"/>
          </p:cNvPicPr>
          <p:nvPr/>
        </p:nvPicPr>
        <p:blipFill>
          <a:blip r:embed="rId9"/>
          <a:stretch>
            <a:fillRect/>
          </a:stretch>
        </p:blipFill>
        <p:spPr>
          <a:xfrm>
            <a:off x="5801812" y="3959559"/>
            <a:ext cx="3511772" cy="2253634"/>
          </a:xfrm>
          <a:prstGeom prst="rect">
            <a:avLst/>
          </a:prstGeom>
        </p:spPr>
      </p:pic>
      <p:pic>
        <p:nvPicPr>
          <p:cNvPr id="14" name="Picture 13">
            <a:extLst>
              <a:ext uri="{FF2B5EF4-FFF2-40B4-BE49-F238E27FC236}">
                <a16:creationId xmlns:a16="http://schemas.microsoft.com/office/drawing/2014/main" id="{FC3D531E-847B-426B-8F20-0F9A76198F7B}"/>
              </a:ext>
            </a:extLst>
          </p:cNvPr>
          <p:cNvPicPr>
            <a:picLocks noChangeAspect="1"/>
          </p:cNvPicPr>
          <p:nvPr/>
        </p:nvPicPr>
        <p:blipFill>
          <a:blip r:embed="rId10"/>
          <a:stretch>
            <a:fillRect/>
          </a:stretch>
        </p:blipFill>
        <p:spPr>
          <a:xfrm>
            <a:off x="9351876" y="4242333"/>
            <a:ext cx="2589848" cy="1922897"/>
          </a:xfrm>
          <a:prstGeom prst="rect">
            <a:avLst/>
          </a:prstGeom>
        </p:spPr>
      </p:pic>
    </p:spTree>
    <p:extLst>
      <p:ext uri="{BB962C8B-B14F-4D97-AF65-F5344CB8AC3E}">
        <p14:creationId xmlns:p14="http://schemas.microsoft.com/office/powerpoint/2010/main" val="18229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de-CH" dirty="0"/>
              <a:t>Smoking and nutrition</a:t>
            </a:r>
            <a:endParaRPr lang="en-US" dirty="0"/>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13</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Some of the main diseases caused by smoking are described below from the point of view of risks and benefits of quitting.</a:t>
            </a:r>
          </a:p>
        </p:txBody>
      </p:sp>
      <p:sp>
        <p:nvSpPr>
          <p:cNvPr id="36" name="Text Placeholder 1">
            <a:extLst>
              <a:ext uri="{FF2B5EF4-FFF2-40B4-BE49-F238E27FC236}">
                <a16:creationId xmlns:a16="http://schemas.microsoft.com/office/drawing/2014/main" id="{E45EE889-60FF-4775-97E3-44D71556808D}"/>
              </a:ext>
            </a:extLst>
          </p:cNvPr>
          <p:cNvSpPr txBox="1">
            <a:spLocks/>
          </p:cNvSpPr>
          <p:nvPr/>
        </p:nvSpPr>
        <p:spPr bwMode="auto">
          <a:xfrm>
            <a:off x="563131" y="4337238"/>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Smoking </a:t>
            </a:r>
            <a:r>
              <a:rPr lang="en-US" sz="1200" b="1" dirty="0">
                <a:solidFill>
                  <a:schemeClr val="accent1"/>
                </a:solidFill>
              </a:rPr>
              <a:t>drains the body of essential vitamins </a:t>
            </a:r>
            <a:r>
              <a:rPr lang="en-US" sz="1200" dirty="0">
                <a:solidFill>
                  <a:schemeClr val="accent1"/>
                </a:solidFill>
              </a:rPr>
              <a:t>and </a:t>
            </a:r>
            <a:r>
              <a:rPr lang="en-US" sz="1200" b="1" dirty="0">
                <a:solidFill>
                  <a:schemeClr val="accent1"/>
                </a:solidFill>
              </a:rPr>
              <a:t>minerals</a:t>
            </a:r>
            <a:r>
              <a:rPr lang="en-US" sz="1200" dirty="0">
                <a:solidFill>
                  <a:schemeClr val="accent1"/>
                </a:solidFill>
              </a:rPr>
              <a:t> and blocks absorption of these vital nutrients including antioxidants.  </a:t>
            </a:r>
          </a:p>
          <a:p>
            <a:r>
              <a:rPr lang="en-US" sz="1200" dirty="0">
                <a:solidFill>
                  <a:schemeClr val="accent1"/>
                </a:solidFill>
              </a:rPr>
              <a:t>Smoking accelerates to production of </a:t>
            </a:r>
            <a:r>
              <a:rPr lang="en-US" sz="1200" b="1" dirty="0">
                <a:solidFill>
                  <a:schemeClr val="accent1"/>
                </a:solidFill>
              </a:rPr>
              <a:t>free radicals</a:t>
            </a:r>
            <a:r>
              <a:rPr lang="en-US" sz="1200" dirty="0">
                <a:solidFill>
                  <a:schemeClr val="accent1"/>
                </a:solidFill>
              </a:rPr>
              <a:t>. Free radicals may cause tissue and organ damage. Low antioxidant levels reduces the body’s ability to fight off these free radicals.</a:t>
            </a:r>
          </a:p>
          <a:p>
            <a:r>
              <a:rPr lang="en-US" sz="1200" dirty="0">
                <a:solidFill>
                  <a:schemeClr val="accent1"/>
                </a:solidFill>
              </a:rPr>
              <a:t>Vitamin D, which aids in calcium absorption, is affected by smoking. Smokers are at higher risk for </a:t>
            </a:r>
            <a:r>
              <a:rPr lang="en-US" sz="1200" b="1" dirty="0">
                <a:solidFill>
                  <a:schemeClr val="accent1"/>
                </a:solidFill>
              </a:rPr>
              <a:t>osteoporosis</a:t>
            </a:r>
            <a:r>
              <a:rPr lang="en-US" sz="1200" dirty="0">
                <a:solidFill>
                  <a:schemeClr val="accent1"/>
                </a:solidFill>
              </a:rPr>
              <a:t>. </a:t>
            </a:r>
          </a:p>
          <a:p>
            <a:pPr marL="0" indent="0">
              <a:buNone/>
            </a:pPr>
            <a:endParaRPr lang="en-US" sz="1100" dirty="0">
              <a:solidFill>
                <a:schemeClr val="accent1"/>
              </a:solidFill>
            </a:endParaRPr>
          </a:p>
          <a:p>
            <a:pPr marL="0" indent="0">
              <a:buNone/>
            </a:pPr>
            <a:endParaRPr lang="en-US" sz="1100" dirty="0">
              <a:solidFill>
                <a:schemeClr val="accent1"/>
              </a:solidFill>
            </a:endParaRPr>
          </a:p>
        </p:txBody>
      </p:sp>
      <p:sp>
        <p:nvSpPr>
          <p:cNvPr id="18" name="TextBox 17">
            <a:extLst>
              <a:ext uri="{FF2B5EF4-FFF2-40B4-BE49-F238E27FC236}">
                <a16:creationId xmlns:a16="http://schemas.microsoft.com/office/drawing/2014/main" id="{F77C85EA-45C5-429A-BC46-F9A888CC3F47}"/>
              </a:ext>
            </a:extLst>
          </p:cNvPr>
          <p:cNvSpPr txBox="1"/>
          <p:nvPr/>
        </p:nvSpPr>
        <p:spPr>
          <a:xfrm>
            <a:off x="576130" y="167015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Benefits of quitting</a:t>
            </a:r>
          </a:p>
        </p:txBody>
      </p:sp>
      <p:sp>
        <p:nvSpPr>
          <p:cNvPr id="33" name="TextBox 32">
            <a:extLst>
              <a:ext uri="{FF2B5EF4-FFF2-40B4-BE49-F238E27FC236}">
                <a16:creationId xmlns:a16="http://schemas.microsoft.com/office/drawing/2014/main" id="{1698B77E-B643-482A-B936-59FC32C5B1AF}"/>
              </a:ext>
            </a:extLst>
          </p:cNvPr>
          <p:cNvSpPr txBox="1"/>
          <p:nvPr/>
        </p:nvSpPr>
        <p:spPr>
          <a:xfrm>
            <a:off x="563131" y="403164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Risks</a:t>
            </a:r>
          </a:p>
        </p:txBody>
      </p:sp>
      <p:sp>
        <p:nvSpPr>
          <p:cNvPr id="45" name="Rectangle 44">
            <a:extLst>
              <a:ext uri="{FF2B5EF4-FFF2-40B4-BE49-F238E27FC236}">
                <a16:creationId xmlns:a16="http://schemas.microsoft.com/office/drawing/2014/main" id="{61A64D6B-56AF-4670-926E-1678D33BF962}"/>
              </a:ext>
            </a:extLst>
          </p:cNvPr>
          <p:cNvSpPr/>
          <p:nvPr/>
        </p:nvSpPr>
        <p:spPr>
          <a:xfrm>
            <a:off x="910067" y="3677877"/>
            <a:ext cx="4806074" cy="274320"/>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Nutrition</a:t>
            </a:r>
          </a:p>
        </p:txBody>
      </p:sp>
      <p:sp>
        <p:nvSpPr>
          <p:cNvPr id="50" name="Text Placeholder 1">
            <a:extLst>
              <a:ext uri="{FF2B5EF4-FFF2-40B4-BE49-F238E27FC236}">
                <a16:creationId xmlns:a16="http://schemas.microsoft.com/office/drawing/2014/main" id="{E7E5853B-A054-41AE-A116-6BA9680E75C1}"/>
              </a:ext>
            </a:extLst>
          </p:cNvPr>
          <p:cNvSpPr txBox="1">
            <a:spLocks/>
          </p:cNvSpPr>
          <p:nvPr/>
        </p:nvSpPr>
        <p:spPr bwMode="auto">
          <a:xfrm>
            <a:off x="576130" y="2000498"/>
            <a:ext cx="5140010" cy="1616964"/>
          </a:xfrm>
          <a:prstGeom prst="rect">
            <a:avLst/>
          </a:prstGeom>
          <a:noFill/>
          <a:ln>
            <a:solidFill>
              <a:schemeClr val="accent1"/>
            </a:solid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The body will be able to </a:t>
            </a:r>
            <a:r>
              <a:rPr lang="en-US" sz="1200" b="1" dirty="0">
                <a:solidFill>
                  <a:schemeClr val="accent1"/>
                </a:solidFill>
              </a:rPr>
              <a:t>absorb essential vitamins </a:t>
            </a:r>
            <a:r>
              <a:rPr lang="en-US" sz="1200" dirty="0">
                <a:solidFill>
                  <a:schemeClr val="accent1"/>
                </a:solidFill>
              </a:rPr>
              <a:t>and minerals creating a strong immune system. </a:t>
            </a:r>
          </a:p>
          <a:p>
            <a:r>
              <a:rPr lang="en-US" sz="1200" dirty="0">
                <a:solidFill>
                  <a:schemeClr val="accent1"/>
                </a:solidFill>
              </a:rPr>
              <a:t>A </a:t>
            </a:r>
            <a:r>
              <a:rPr lang="en-US" sz="1200" b="1" dirty="0">
                <a:solidFill>
                  <a:schemeClr val="accent1"/>
                </a:solidFill>
              </a:rPr>
              <a:t>stronger immune system</a:t>
            </a:r>
            <a:r>
              <a:rPr lang="en-US" sz="1200" dirty="0">
                <a:solidFill>
                  <a:schemeClr val="accent1"/>
                </a:solidFill>
              </a:rPr>
              <a:t> improves the body’s ability to repair and strengthen itself.</a:t>
            </a:r>
          </a:p>
          <a:p>
            <a:r>
              <a:rPr lang="en-US" sz="1200" dirty="0">
                <a:solidFill>
                  <a:schemeClr val="accent1"/>
                </a:solidFill>
              </a:rPr>
              <a:t>High antioxidant levels creates </a:t>
            </a:r>
            <a:r>
              <a:rPr lang="en-US" sz="1200" b="1" dirty="0">
                <a:solidFill>
                  <a:schemeClr val="accent1"/>
                </a:solidFill>
              </a:rPr>
              <a:t>stronger bones</a:t>
            </a:r>
            <a:r>
              <a:rPr lang="en-US" sz="1200" dirty="0">
                <a:solidFill>
                  <a:schemeClr val="accent1"/>
                </a:solidFill>
              </a:rPr>
              <a:t>, reduces the likeliness of getting sick, and allows the body to health properly. </a:t>
            </a:r>
          </a:p>
        </p:txBody>
      </p:sp>
      <p:pic>
        <p:nvPicPr>
          <p:cNvPr id="37" name="Graphic 87" descr="Forbidden outline">
            <a:extLst>
              <a:ext uri="{FF2B5EF4-FFF2-40B4-BE49-F238E27FC236}">
                <a16:creationId xmlns:a16="http://schemas.microsoft.com/office/drawing/2014/main" id="{396DC4C7-B8EC-4FBC-91DD-5E01289BDF7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0998" y="4055840"/>
            <a:ext cx="228600" cy="228600"/>
          </a:xfrm>
          <a:prstGeom prst="rect">
            <a:avLst/>
          </a:prstGeom>
        </p:spPr>
      </p:pic>
      <p:pic>
        <p:nvPicPr>
          <p:cNvPr id="38" name="Graphic 84" descr="Checkmark outline">
            <a:extLst>
              <a:ext uri="{FF2B5EF4-FFF2-40B4-BE49-F238E27FC236}">
                <a16:creationId xmlns:a16="http://schemas.microsoft.com/office/drawing/2014/main" id="{BA99218C-48A9-4338-972A-64FF8C02646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0998" y="1717595"/>
            <a:ext cx="228600" cy="228600"/>
          </a:xfrm>
          <a:prstGeom prst="rect">
            <a:avLst/>
          </a:prstGeom>
        </p:spPr>
      </p:pic>
      <p:pic>
        <p:nvPicPr>
          <p:cNvPr id="10" name="Picture 9"/>
          <p:cNvPicPr>
            <a:picLocks noChangeAspect="1"/>
          </p:cNvPicPr>
          <p:nvPr/>
        </p:nvPicPr>
        <p:blipFill>
          <a:blip r:embed="rId6"/>
          <a:stretch>
            <a:fillRect/>
          </a:stretch>
        </p:blipFill>
        <p:spPr>
          <a:xfrm>
            <a:off x="540685" y="3651582"/>
            <a:ext cx="369382" cy="365760"/>
          </a:xfrm>
          <a:prstGeom prst="rect">
            <a:avLst/>
          </a:prstGeom>
        </p:spPr>
      </p:pic>
      <p:sp>
        <p:nvSpPr>
          <p:cNvPr id="21" name="Rectangle 20">
            <a:extLst>
              <a:ext uri="{FF2B5EF4-FFF2-40B4-BE49-F238E27FC236}">
                <a16:creationId xmlns:a16="http://schemas.microsoft.com/office/drawing/2014/main" id="{67164151-00DA-4B9D-AD56-8F363A4B7FE8}"/>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7AADB6-1AE0-4E9C-9DA8-B7510A8F3F62}"/>
              </a:ext>
            </a:extLst>
          </p:cNvPr>
          <p:cNvPicPr>
            <a:picLocks noChangeAspect="1"/>
          </p:cNvPicPr>
          <p:nvPr/>
        </p:nvPicPr>
        <p:blipFill>
          <a:blip r:embed="rId7"/>
          <a:stretch>
            <a:fillRect/>
          </a:stretch>
        </p:blipFill>
        <p:spPr>
          <a:xfrm>
            <a:off x="9458832" y="1740840"/>
            <a:ext cx="2137410" cy="1703642"/>
          </a:xfrm>
          <a:prstGeom prst="rect">
            <a:avLst/>
          </a:prstGeom>
        </p:spPr>
      </p:pic>
      <p:pic>
        <p:nvPicPr>
          <p:cNvPr id="12" name="Picture 11">
            <a:extLst>
              <a:ext uri="{FF2B5EF4-FFF2-40B4-BE49-F238E27FC236}">
                <a16:creationId xmlns:a16="http://schemas.microsoft.com/office/drawing/2014/main" id="{9D22C9C3-D1AA-449A-A51C-B1CD11424154}"/>
              </a:ext>
            </a:extLst>
          </p:cNvPr>
          <p:cNvPicPr>
            <a:picLocks noChangeAspect="1"/>
          </p:cNvPicPr>
          <p:nvPr/>
        </p:nvPicPr>
        <p:blipFill>
          <a:blip r:embed="rId8"/>
          <a:stretch>
            <a:fillRect/>
          </a:stretch>
        </p:blipFill>
        <p:spPr>
          <a:xfrm>
            <a:off x="5859419" y="1670151"/>
            <a:ext cx="3383641" cy="2092323"/>
          </a:xfrm>
          <a:prstGeom prst="rect">
            <a:avLst/>
          </a:prstGeom>
        </p:spPr>
      </p:pic>
      <p:pic>
        <p:nvPicPr>
          <p:cNvPr id="14" name="Picture 13">
            <a:extLst>
              <a:ext uri="{FF2B5EF4-FFF2-40B4-BE49-F238E27FC236}">
                <a16:creationId xmlns:a16="http://schemas.microsoft.com/office/drawing/2014/main" id="{8A1F4293-123C-4189-9B7C-80AAC0C7FC16}"/>
              </a:ext>
            </a:extLst>
          </p:cNvPr>
          <p:cNvPicPr>
            <a:picLocks noChangeAspect="1"/>
          </p:cNvPicPr>
          <p:nvPr/>
        </p:nvPicPr>
        <p:blipFill>
          <a:blip r:embed="rId9"/>
          <a:stretch>
            <a:fillRect/>
          </a:stretch>
        </p:blipFill>
        <p:spPr>
          <a:xfrm>
            <a:off x="5873001" y="4013863"/>
            <a:ext cx="1691529" cy="2044079"/>
          </a:xfrm>
          <a:prstGeom prst="rect">
            <a:avLst/>
          </a:prstGeom>
        </p:spPr>
      </p:pic>
      <p:pic>
        <p:nvPicPr>
          <p:cNvPr id="16" name="Picture 15">
            <a:extLst>
              <a:ext uri="{FF2B5EF4-FFF2-40B4-BE49-F238E27FC236}">
                <a16:creationId xmlns:a16="http://schemas.microsoft.com/office/drawing/2014/main" id="{79283F58-4B68-43C7-A188-B74734E19F7B}"/>
              </a:ext>
            </a:extLst>
          </p:cNvPr>
          <p:cNvPicPr>
            <a:picLocks noChangeAspect="1"/>
          </p:cNvPicPr>
          <p:nvPr/>
        </p:nvPicPr>
        <p:blipFill>
          <a:blip r:embed="rId10"/>
          <a:stretch>
            <a:fillRect/>
          </a:stretch>
        </p:blipFill>
        <p:spPr>
          <a:xfrm>
            <a:off x="7707808" y="3596076"/>
            <a:ext cx="4024478" cy="2517458"/>
          </a:xfrm>
          <a:prstGeom prst="rect">
            <a:avLst/>
          </a:prstGeom>
        </p:spPr>
      </p:pic>
    </p:spTree>
    <p:extLst>
      <p:ext uri="{BB962C8B-B14F-4D97-AF65-F5344CB8AC3E}">
        <p14:creationId xmlns:p14="http://schemas.microsoft.com/office/powerpoint/2010/main" val="103693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en-US" dirty="0"/>
              <a:t>Passive smoking</a:t>
            </a:r>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14</a:t>
            </a:fld>
            <a:endParaRPr lang="en-US" dirty="0"/>
          </a:p>
        </p:txBody>
      </p:sp>
      <p:sp>
        <p:nvSpPr>
          <p:cNvPr id="28" name="TextBox 27">
            <a:extLst>
              <a:ext uri="{FF2B5EF4-FFF2-40B4-BE49-F238E27FC236}">
                <a16:creationId xmlns:a16="http://schemas.microsoft.com/office/drawing/2014/main" id="{CE6CBF4C-6F06-4C68-9053-3A82B54483F1}"/>
              </a:ext>
            </a:extLst>
          </p:cNvPr>
          <p:cNvSpPr txBox="1"/>
          <p:nvPr/>
        </p:nvSpPr>
        <p:spPr>
          <a:xfrm>
            <a:off x="610048" y="1353312"/>
            <a:ext cx="10972800" cy="276999"/>
          </a:xfrm>
          <a:prstGeom prst="rect">
            <a:avLst/>
          </a:prstGeom>
          <a:noFill/>
        </p:spPr>
        <p:txBody>
          <a:bodyPr wrap="square" rtlCol="0">
            <a:spAutoFit/>
          </a:bodyPr>
          <a:lstStyle/>
          <a:p>
            <a:r>
              <a:rPr lang="en-US" sz="1200" dirty="0">
                <a:solidFill>
                  <a:schemeClr val="accent1"/>
                </a:solidFill>
              </a:rPr>
              <a:t>Smoking impacts more than just the smoker. Family members, colleagues, and friends are impacted through what is known as the “</a:t>
            </a:r>
            <a:r>
              <a:rPr lang="en-US" sz="1200" b="1" dirty="0">
                <a:solidFill>
                  <a:schemeClr val="accent1"/>
                </a:solidFill>
              </a:rPr>
              <a:t>secondhand</a:t>
            </a:r>
            <a:r>
              <a:rPr lang="en-US" sz="1200" dirty="0">
                <a:solidFill>
                  <a:schemeClr val="accent1"/>
                </a:solidFill>
              </a:rPr>
              <a:t> </a:t>
            </a:r>
            <a:r>
              <a:rPr lang="en-US" sz="1200" b="1" dirty="0">
                <a:solidFill>
                  <a:schemeClr val="accent1"/>
                </a:solidFill>
              </a:rPr>
              <a:t>smoke</a:t>
            </a:r>
            <a:r>
              <a:rPr lang="en-US" sz="1200" dirty="0">
                <a:solidFill>
                  <a:schemeClr val="accent1"/>
                </a:solidFill>
              </a:rPr>
              <a:t>”. </a:t>
            </a:r>
          </a:p>
        </p:txBody>
      </p:sp>
      <p:sp>
        <p:nvSpPr>
          <p:cNvPr id="26" name="Text Placeholder 1">
            <a:extLst>
              <a:ext uri="{FF2B5EF4-FFF2-40B4-BE49-F238E27FC236}">
                <a16:creationId xmlns:a16="http://schemas.microsoft.com/office/drawing/2014/main" id="{E45EE889-60FF-4775-97E3-44D71556808D}"/>
              </a:ext>
            </a:extLst>
          </p:cNvPr>
          <p:cNvSpPr txBox="1">
            <a:spLocks/>
          </p:cNvSpPr>
          <p:nvPr/>
        </p:nvSpPr>
        <p:spPr bwMode="auto">
          <a:xfrm>
            <a:off x="563131" y="4337238"/>
            <a:ext cx="5140010" cy="1871808"/>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200" dirty="0">
                <a:solidFill>
                  <a:schemeClr val="accent1"/>
                </a:solidFill>
              </a:rPr>
              <a:t>Second-hand smoke allegedly </a:t>
            </a:r>
            <a:r>
              <a:rPr lang="de-CH" sz="1200" b="1" dirty="0">
                <a:solidFill>
                  <a:schemeClr val="accent1"/>
                </a:solidFill>
              </a:rPr>
              <a:t>kills</a:t>
            </a:r>
            <a:r>
              <a:rPr lang="de-CH" sz="1200" dirty="0">
                <a:solidFill>
                  <a:schemeClr val="accent1"/>
                </a:solidFill>
              </a:rPr>
              <a:t> </a:t>
            </a:r>
            <a:r>
              <a:rPr lang="de-CH" sz="1200" b="1" dirty="0">
                <a:solidFill>
                  <a:schemeClr val="accent1"/>
                </a:solidFill>
              </a:rPr>
              <a:t>600,000</a:t>
            </a:r>
            <a:r>
              <a:rPr lang="de-CH" sz="1200" dirty="0">
                <a:solidFill>
                  <a:schemeClr val="accent1"/>
                </a:solidFill>
              </a:rPr>
              <a:t> people a year.*</a:t>
            </a:r>
          </a:p>
          <a:p>
            <a:r>
              <a:rPr lang="en-US" sz="1200" b="1" dirty="0">
                <a:solidFill>
                  <a:schemeClr val="accent1"/>
                </a:solidFill>
              </a:rPr>
              <a:t>Children</a:t>
            </a:r>
            <a:r>
              <a:rPr lang="en-US" sz="1200" dirty="0">
                <a:solidFill>
                  <a:schemeClr val="accent1"/>
                </a:solidFill>
              </a:rPr>
              <a:t> are more heavily exposed to second-hand smoke than any other age group, and around </a:t>
            </a:r>
            <a:r>
              <a:rPr lang="en-US" sz="1200" b="1" dirty="0">
                <a:solidFill>
                  <a:schemeClr val="accent1"/>
                </a:solidFill>
              </a:rPr>
              <a:t>165,000 </a:t>
            </a:r>
            <a:r>
              <a:rPr lang="en-US" sz="1200" dirty="0">
                <a:solidFill>
                  <a:schemeClr val="accent1"/>
                </a:solidFill>
              </a:rPr>
              <a:t>of them a year </a:t>
            </a:r>
            <a:r>
              <a:rPr lang="en-US" sz="1200" b="1" dirty="0">
                <a:solidFill>
                  <a:schemeClr val="accent1"/>
                </a:solidFill>
              </a:rPr>
              <a:t>die</a:t>
            </a:r>
            <a:r>
              <a:rPr lang="en-US" sz="1200" dirty="0">
                <a:solidFill>
                  <a:schemeClr val="accent1"/>
                </a:solidFill>
              </a:rPr>
              <a:t> because of it.*</a:t>
            </a:r>
          </a:p>
          <a:p>
            <a:r>
              <a:rPr lang="en-US" sz="1200" dirty="0">
                <a:solidFill>
                  <a:schemeClr val="accent1"/>
                </a:solidFill>
              </a:rPr>
              <a:t>Spouses and children have an </a:t>
            </a:r>
            <a:r>
              <a:rPr lang="en-US" sz="1200" b="1" dirty="0">
                <a:solidFill>
                  <a:schemeClr val="accent1"/>
                </a:solidFill>
              </a:rPr>
              <a:t>increased risk of cancer </a:t>
            </a:r>
            <a:r>
              <a:rPr lang="en-US" sz="1200" dirty="0">
                <a:solidFill>
                  <a:schemeClr val="accent1"/>
                </a:solidFill>
              </a:rPr>
              <a:t>and heart disease. Babies whose parents smoke:</a:t>
            </a:r>
          </a:p>
          <a:p>
            <a:pPr lvl="1">
              <a:buFont typeface="Courier New" panose="02070309020205020404" pitchFamily="49" charset="0"/>
              <a:buChar char="o"/>
            </a:pPr>
            <a:r>
              <a:rPr lang="en-US" sz="1200" dirty="0">
                <a:solidFill>
                  <a:schemeClr val="accent1"/>
                </a:solidFill>
              </a:rPr>
              <a:t>Are more likely to have </a:t>
            </a:r>
            <a:r>
              <a:rPr lang="en-US" sz="1200" b="1" dirty="0">
                <a:solidFill>
                  <a:schemeClr val="accent1"/>
                </a:solidFill>
              </a:rPr>
              <a:t>ear infections</a:t>
            </a:r>
            <a:r>
              <a:rPr lang="en-US" sz="1200" dirty="0">
                <a:solidFill>
                  <a:schemeClr val="accent1"/>
                </a:solidFill>
              </a:rPr>
              <a:t>, </a:t>
            </a:r>
            <a:r>
              <a:rPr lang="en-US" sz="1200" b="1" dirty="0">
                <a:solidFill>
                  <a:schemeClr val="accent1"/>
                </a:solidFill>
              </a:rPr>
              <a:t>pneumonia</a:t>
            </a:r>
            <a:r>
              <a:rPr lang="en-US" sz="1200" dirty="0">
                <a:solidFill>
                  <a:schemeClr val="accent1"/>
                </a:solidFill>
              </a:rPr>
              <a:t>, and </a:t>
            </a:r>
            <a:r>
              <a:rPr lang="en-US" sz="1200" b="1" dirty="0">
                <a:solidFill>
                  <a:schemeClr val="accent1"/>
                </a:solidFill>
              </a:rPr>
              <a:t>bronchitis</a:t>
            </a:r>
            <a:r>
              <a:rPr lang="en-US" sz="1200" dirty="0">
                <a:solidFill>
                  <a:schemeClr val="accent1"/>
                </a:solidFill>
              </a:rPr>
              <a:t> in the first years of their lives</a:t>
            </a:r>
          </a:p>
          <a:p>
            <a:pPr lvl="1">
              <a:buFont typeface="Courier New" panose="02070309020205020404" pitchFamily="49" charset="0"/>
              <a:buChar char="o"/>
            </a:pPr>
            <a:r>
              <a:rPr lang="en-US" sz="1200" dirty="0">
                <a:solidFill>
                  <a:schemeClr val="accent1"/>
                </a:solidFill>
              </a:rPr>
              <a:t>Have a </a:t>
            </a:r>
            <a:r>
              <a:rPr lang="en-US" sz="1200" b="1" dirty="0">
                <a:solidFill>
                  <a:schemeClr val="accent1"/>
                </a:solidFill>
              </a:rPr>
              <a:t>higher risk </a:t>
            </a:r>
            <a:r>
              <a:rPr lang="en-US" sz="1200" dirty="0">
                <a:solidFill>
                  <a:schemeClr val="accent1"/>
                </a:solidFill>
              </a:rPr>
              <a:t>of </a:t>
            </a:r>
            <a:r>
              <a:rPr lang="en-US" sz="1200" b="1" dirty="0">
                <a:solidFill>
                  <a:schemeClr val="accent1"/>
                </a:solidFill>
              </a:rPr>
              <a:t>Sudden Infant Death Syndrome</a:t>
            </a:r>
            <a:r>
              <a:rPr lang="en-US" sz="1200" dirty="0">
                <a:solidFill>
                  <a:schemeClr val="accent1"/>
                </a:solidFill>
              </a:rPr>
              <a:t> (</a:t>
            </a:r>
            <a:r>
              <a:rPr lang="en-US" sz="1200" b="1" dirty="0">
                <a:solidFill>
                  <a:schemeClr val="accent1"/>
                </a:solidFill>
              </a:rPr>
              <a:t>SIDS</a:t>
            </a:r>
            <a:r>
              <a:rPr lang="en-US" sz="1200" dirty="0">
                <a:solidFill>
                  <a:schemeClr val="accent1"/>
                </a:solidFill>
              </a:rPr>
              <a:t>)</a:t>
            </a:r>
          </a:p>
          <a:p>
            <a:pPr marL="0" indent="0">
              <a:buNone/>
            </a:pPr>
            <a:endParaRPr lang="en-US" sz="1100" dirty="0">
              <a:solidFill>
                <a:schemeClr val="accent1"/>
              </a:solidFill>
            </a:endParaRPr>
          </a:p>
          <a:p>
            <a:pPr marL="0" indent="0">
              <a:buNone/>
            </a:pPr>
            <a:endParaRPr lang="en-US" sz="1100" dirty="0">
              <a:solidFill>
                <a:schemeClr val="accent1"/>
              </a:solidFill>
            </a:endParaRPr>
          </a:p>
        </p:txBody>
      </p:sp>
      <p:sp>
        <p:nvSpPr>
          <p:cNvPr id="27" name="TextBox 26">
            <a:extLst>
              <a:ext uri="{FF2B5EF4-FFF2-40B4-BE49-F238E27FC236}">
                <a16:creationId xmlns:a16="http://schemas.microsoft.com/office/drawing/2014/main" id="{F77C85EA-45C5-429A-BC46-F9A888CC3F47}"/>
              </a:ext>
            </a:extLst>
          </p:cNvPr>
          <p:cNvSpPr txBox="1"/>
          <p:nvPr/>
        </p:nvSpPr>
        <p:spPr>
          <a:xfrm>
            <a:off x="576130" y="167015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Benefits of quitting</a:t>
            </a:r>
          </a:p>
        </p:txBody>
      </p:sp>
      <p:sp>
        <p:nvSpPr>
          <p:cNvPr id="29" name="TextBox 28">
            <a:extLst>
              <a:ext uri="{FF2B5EF4-FFF2-40B4-BE49-F238E27FC236}">
                <a16:creationId xmlns:a16="http://schemas.microsoft.com/office/drawing/2014/main" id="{1698B77E-B643-482A-B936-59FC32C5B1AF}"/>
              </a:ext>
            </a:extLst>
          </p:cNvPr>
          <p:cNvSpPr txBox="1"/>
          <p:nvPr/>
        </p:nvSpPr>
        <p:spPr>
          <a:xfrm>
            <a:off x="563131" y="4031641"/>
            <a:ext cx="5140010" cy="276999"/>
          </a:xfrm>
          <a:prstGeom prst="rect">
            <a:avLst/>
          </a:prstGeom>
          <a:solidFill>
            <a:schemeClr val="bg1">
              <a:lumMod val="95000"/>
            </a:schemeClr>
          </a:solidFill>
          <a:ln w="6350">
            <a:solidFill>
              <a:schemeClr val="accent1"/>
            </a:solidFill>
          </a:ln>
        </p:spPr>
        <p:txBody>
          <a:bodyPr wrap="square" rtlCol="0">
            <a:spAutoFit/>
          </a:bodyPr>
          <a:lstStyle/>
          <a:p>
            <a:pPr algn="ctr"/>
            <a:r>
              <a:rPr lang="en-US" sz="1200" b="1" dirty="0">
                <a:solidFill>
                  <a:schemeClr val="accent1"/>
                </a:solidFill>
              </a:rPr>
              <a:t>Risks</a:t>
            </a:r>
          </a:p>
        </p:txBody>
      </p:sp>
      <p:sp>
        <p:nvSpPr>
          <p:cNvPr id="30" name="Rectangle 29">
            <a:extLst>
              <a:ext uri="{FF2B5EF4-FFF2-40B4-BE49-F238E27FC236}">
                <a16:creationId xmlns:a16="http://schemas.microsoft.com/office/drawing/2014/main" id="{61A64D6B-56AF-4670-926E-1678D33BF962}"/>
              </a:ext>
            </a:extLst>
          </p:cNvPr>
          <p:cNvSpPr/>
          <p:nvPr/>
        </p:nvSpPr>
        <p:spPr>
          <a:xfrm>
            <a:off x="910067" y="3677877"/>
            <a:ext cx="4806074" cy="274320"/>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Passive smoking</a:t>
            </a:r>
          </a:p>
        </p:txBody>
      </p:sp>
      <p:sp>
        <p:nvSpPr>
          <p:cNvPr id="31" name="Text Placeholder 1">
            <a:extLst>
              <a:ext uri="{FF2B5EF4-FFF2-40B4-BE49-F238E27FC236}">
                <a16:creationId xmlns:a16="http://schemas.microsoft.com/office/drawing/2014/main" id="{E7E5853B-A054-41AE-A116-6BA9680E75C1}"/>
              </a:ext>
            </a:extLst>
          </p:cNvPr>
          <p:cNvSpPr txBox="1">
            <a:spLocks/>
          </p:cNvSpPr>
          <p:nvPr/>
        </p:nvSpPr>
        <p:spPr bwMode="auto">
          <a:xfrm>
            <a:off x="576130" y="2002242"/>
            <a:ext cx="5140010" cy="1616964"/>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accent1"/>
                </a:solidFill>
              </a:rPr>
              <a:t>When you quit smoking, you reduce the risks for health problems in your family. </a:t>
            </a:r>
          </a:p>
          <a:p>
            <a:r>
              <a:rPr lang="en-US" sz="1200" dirty="0">
                <a:solidFill>
                  <a:schemeClr val="accent1"/>
                </a:solidFill>
              </a:rPr>
              <a:t>You also increase the chance that your </a:t>
            </a:r>
            <a:r>
              <a:rPr lang="en-US" sz="1200" i="1" dirty="0">
                <a:solidFill>
                  <a:schemeClr val="accent1"/>
                </a:solidFill>
              </a:rPr>
              <a:t>children will not smoke </a:t>
            </a:r>
            <a:r>
              <a:rPr lang="en-US" sz="1200" dirty="0">
                <a:solidFill>
                  <a:schemeClr val="accent1"/>
                </a:solidFill>
              </a:rPr>
              <a:t>or will quit if they already smoke. </a:t>
            </a:r>
          </a:p>
        </p:txBody>
      </p:sp>
      <p:pic>
        <p:nvPicPr>
          <p:cNvPr id="32" name="Graphic 87" descr="Forbidden outline">
            <a:extLst>
              <a:ext uri="{FF2B5EF4-FFF2-40B4-BE49-F238E27FC236}">
                <a16:creationId xmlns:a16="http://schemas.microsoft.com/office/drawing/2014/main" id="{396DC4C7-B8EC-4FBC-91DD-5E01289BDF7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0998" y="4055840"/>
            <a:ext cx="228600" cy="228600"/>
          </a:xfrm>
          <a:prstGeom prst="rect">
            <a:avLst/>
          </a:prstGeom>
        </p:spPr>
      </p:pic>
      <p:pic>
        <p:nvPicPr>
          <p:cNvPr id="33" name="Graphic 84" descr="Checkmark outline">
            <a:extLst>
              <a:ext uri="{FF2B5EF4-FFF2-40B4-BE49-F238E27FC236}">
                <a16:creationId xmlns:a16="http://schemas.microsoft.com/office/drawing/2014/main" id="{BA99218C-48A9-4338-972A-64FF8C02646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0998" y="1717595"/>
            <a:ext cx="228600" cy="228600"/>
          </a:xfrm>
          <a:prstGeom prst="rect">
            <a:avLst/>
          </a:prstGeom>
        </p:spPr>
      </p:pic>
      <p:pic>
        <p:nvPicPr>
          <p:cNvPr id="4" name="Picture 3"/>
          <p:cNvPicPr>
            <a:picLocks noChangeAspect="1"/>
          </p:cNvPicPr>
          <p:nvPr/>
        </p:nvPicPr>
        <p:blipFill>
          <a:blip r:embed="rId6"/>
          <a:stretch>
            <a:fillRect/>
          </a:stretch>
        </p:blipFill>
        <p:spPr>
          <a:xfrm>
            <a:off x="563131" y="3620161"/>
            <a:ext cx="436417" cy="411480"/>
          </a:xfrm>
          <a:prstGeom prst="rect">
            <a:avLst/>
          </a:prstGeom>
        </p:spPr>
      </p:pic>
      <p:pic>
        <p:nvPicPr>
          <p:cNvPr id="35" name="Picture 34" descr="Image of parents smoking while child disapproves ">
            <a:extLst>
              <a:ext uri="{FF2B5EF4-FFF2-40B4-BE49-F238E27FC236}">
                <a16:creationId xmlns:a16="http://schemas.microsoft.com/office/drawing/2014/main" id="{3DAE4335-6CE9-4E0A-B2AF-6982AECD4E17}"/>
              </a:ext>
            </a:extLst>
          </p:cNvPr>
          <p:cNvPicPr>
            <a:picLocks noChangeAspect="1"/>
          </p:cNvPicPr>
          <p:nvPr/>
        </p:nvPicPr>
        <p:blipFill>
          <a:blip r:embed="rId7"/>
          <a:stretch>
            <a:fillRect/>
          </a:stretch>
        </p:blipFill>
        <p:spPr>
          <a:xfrm>
            <a:off x="5880758" y="1673352"/>
            <a:ext cx="2967967" cy="2018984"/>
          </a:xfrm>
          <a:prstGeom prst="rect">
            <a:avLst/>
          </a:prstGeom>
        </p:spPr>
      </p:pic>
      <p:pic>
        <p:nvPicPr>
          <p:cNvPr id="6" name="Picture 5"/>
          <p:cNvPicPr>
            <a:picLocks noChangeAspect="1"/>
          </p:cNvPicPr>
          <p:nvPr/>
        </p:nvPicPr>
        <p:blipFill>
          <a:blip r:embed="rId8"/>
          <a:stretch>
            <a:fillRect/>
          </a:stretch>
        </p:blipFill>
        <p:spPr>
          <a:xfrm>
            <a:off x="9158045" y="1808649"/>
            <a:ext cx="2805926" cy="1700561"/>
          </a:xfrm>
          <a:prstGeom prst="rect">
            <a:avLst/>
          </a:prstGeom>
        </p:spPr>
      </p:pic>
      <p:sp>
        <p:nvSpPr>
          <p:cNvPr id="36" name="TextBox 35">
            <a:extLst>
              <a:ext uri="{FF2B5EF4-FFF2-40B4-BE49-F238E27FC236}">
                <a16:creationId xmlns:a16="http://schemas.microsoft.com/office/drawing/2014/main" id="{CE6CBF4C-6F06-4C68-9053-3A82B54483F1}"/>
              </a:ext>
            </a:extLst>
          </p:cNvPr>
          <p:cNvSpPr txBox="1"/>
          <p:nvPr/>
        </p:nvSpPr>
        <p:spPr>
          <a:xfrm>
            <a:off x="563131" y="6354322"/>
            <a:ext cx="10972800" cy="230832"/>
          </a:xfrm>
          <a:prstGeom prst="rect">
            <a:avLst/>
          </a:prstGeom>
          <a:noFill/>
        </p:spPr>
        <p:txBody>
          <a:bodyPr wrap="square" rtlCol="0">
            <a:spAutoFit/>
          </a:bodyPr>
          <a:lstStyle/>
          <a:p>
            <a:r>
              <a:rPr lang="en-US" sz="900" i="1" dirty="0">
                <a:solidFill>
                  <a:schemeClr val="accent1"/>
                </a:solidFill>
              </a:rPr>
              <a:t>*According to a study done by the World Health Organization in 2010  </a:t>
            </a:r>
          </a:p>
        </p:txBody>
      </p:sp>
      <p:pic>
        <p:nvPicPr>
          <p:cNvPr id="11" name="Picture 10"/>
          <p:cNvPicPr>
            <a:picLocks noChangeAspect="1"/>
          </p:cNvPicPr>
          <p:nvPr/>
        </p:nvPicPr>
        <p:blipFill>
          <a:blip r:embed="rId9"/>
          <a:stretch>
            <a:fillRect/>
          </a:stretch>
        </p:blipFill>
        <p:spPr>
          <a:xfrm>
            <a:off x="5866442" y="3777680"/>
            <a:ext cx="4376990" cy="2390658"/>
          </a:xfrm>
          <a:prstGeom prst="rect">
            <a:avLst/>
          </a:prstGeom>
        </p:spPr>
      </p:pic>
      <p:sp>
        <p:nvSpPr>
          <p:cNvPr id="17" name="Rectangle 16">
            <a:extLst>
              <a:ext uri="{FF2B5EF4-FFF2-40B4-BE49-F238E27FC236}">
                <a16:creationId xmlns:a16="http://schemas.microsoft.com/office/drawing/2014/main" id="{7AD58363-658E-4E2D-8786-CBE8C1C7D25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6358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de-CH" dirty="0"/>
              <a:t>Health benefits of quitting</a:t>
            </a:r>
            <a:endParaRPr lang="en-US" dirty="0"/>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15</a:t>
            </a:fld>
            <a:endParaRPr lang="en-US" dirty="0"/>
          </a:p>
        </p:txBody>
      </p:sp>
      <p:sp>
        <p:nvSpPr>
          <p:cNvPr id="35" name="TextBox 34">
            <a:extLst>
              <a:ext uri="{FF2B5EF4-FFF2-40B4-BE49-F238E27FC236}">
                <a16:creationId xmlns:a16="http://schemas.microsoft.com/office/drawing/2014/main" id="{BBBEB9E9-35E8-4A9C-924F-3C1C76FD9E3E}"/>
              </a:ext>
            </a:extLst>
          </p:cNvPr>
          <p:cNvSpPr txBox="1"/>
          <p:nvPr/>
        </p:nvSpPr>
        <p:spPr>
          <a:xfrm>
            <a:off x="612648" y="1353312"/>
            <a:ext cx="10972799" cy="523220"/>
          </a:xfrm>
          <a:prstGeom prst="rect">
            <a:avLst/>
          </a:prstGeom>
          <a:noFill/>
        </p:spPr>
        <p:txBody>
          <a:bodyPr wrap="square" rtlCol="0">
            <a:spAutoFit/>
          </a:bodyPr>
          <a:lstStyle/>
          <a:p>
            <a:r>
              <a:rPr lang="en-US" sz="1400" dirty="0">
                <a:solidFill>
                  <a:schemeClr val="accent1"/>
                </a:solidFill>
              </a:rPr>
              <a:t>The health benefits of quitting are quite </a:t>
            </a:r>
            <a:r>
              <a:rPr lang="en-US" sz="1400" b="1" dirty="0">
                <a:solidFill>
                  <a:schemeClr val="accent1"/>
                </a:solidFill>
              </a:rPr>
              <a:t>significant</a:t>
            </a:r>
            <a:r>
              <a:rPr lang="en-US" sz="1400" dirty="0">
                <a:solidFill>
                  <a:schemeClr val="accent1"/>
                </a:solidFill>
              </a:rPr>
              <a:t> and can be noticed from the first hours of stopping. Quitting can have long lasting, </a:t>
            </a:r>
            <a:r>
              <a:rPr lang="en-US" sz="1400" b="1" dirty="0">
                <a:solidFill>
                  <a:schemeClr val="accent1"/>
                </a:solidFill>
              </a:rPr>
              <a:t>positive effects </a:t>
            </a:r>
            <a:r>
              <a:rPr lang="en-US" sz="1400" dirty="0">
                <a:solidFill>
                  <a:schemeClr val="accent1"/>
                </a:solidFill>
              </a:rPr>
              <a:t>on a person’s health and the timeline below will clearly show that it is never too late to quit!</a:t>
            </a:r>
          </a:p>
        </p:txBody>
      </p:sp>
      <p:sp>
        <p:nvSpPr>
          <p:cNvPr id="5" name="Rounded Rectangle 4"/>
          <p:cNvSpPr/>
          <p:nvPr/>
        </p:nvSpPr>
        <p:spPr>
          <a:xfrm>
            <a:off x="988068" y="3783282"/>
            <a:ext cx="10723888" cy="268686"/>
          </a:xfrm>
          <a:prstGeom prst="roundRect">
            <a:avLst/>
          </a:prstGeom>
          <a:noFill/>
          <a:ln w="12700">
            <a:solidFill>
              <a:srgbClr val="279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988068" y="3782078"/>
            <a:ext cx="3939680" cy="268686"/>
          </a:xfrm>
          <a:prstGeom prst="roundRect">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269369" y="3672672"/>
            <a:ext cx="514648" cy="489905"/>
          </a:xfrm>
          <a:prstGeom prst="rect">
            <a:avLst/>
          </a:prstGeom>
        </p:spPr>
      </p:pic>
      <p:sp>
        <p:nvSpPr>
          <p:cNvPr id="8" name="TextBox 7"/>
          <p:cNvSpPr txBox="1"/>
          <p:nvPr/>
        </p:nvSpPr>
        <p:spPr>
          <a:xfrm>
            <a:off x="949064" y="3772564"/>
            <a:ext cx="601447" cy="276999"/>
          </a:xfrm>
          <a:prstGeom prst="rect">
            <a:avLst/>
          </a:prstGeom>
          <a:noFill/>
        </p:spPr>
        <p:txBody>
          <a:bodyPr wrap="none" rtlCol="0">
            <a:spAutoFit/>
          </a:bodyPr>
          <a:lstStyle/>
          <a:p>
            <a:r>
              <a:rPr lang="de-CH" sz="1200" dirty="0">
                <a:solidFill>
                  <a:srgbClr val="FFFFFF"/>
                </a:solidFill>
              </a:rPr>
              <a:t>20min</a:t>
            </a:r>
            <a:endParaRPr lang="en-US" sz="1200" dirty="0">
              <a:solidFill>
                <a:srgbClr val="FFFFFF"/>
              </a:solidFill>
            </a:endParaRPr>
          </a:p>
        </p:txBody>
      </p:sp>
      <p:sp>
        <p:nvSpPr>
          <p:cNvPr id="22" name="TextBox 21"/>
          <p:cNvSpPr txBox="1"/>
          <p:nvPr/>
        </p:nvSpPr>
        <p:spPr>
          <a:xfrm>
            <a:off x="1687484" y="3781529"/>
            <a:ext cx="354584" cy="276999"/>
          </a:xfrm>
          <a:prstGeom prst="rect">
            <a:avLst/>
          </a:prstGeom>
          <a:noFill/>
        </p:spPr>
        <p:txBody>
          <a:bodyPr wrap="none" rtlCol="0">
            <a:spAutoFit/>
          </a:bodyPr>
          <a:lstStyle/>
          <a:p>
            <a:r>
              <a:rPr lang="de-CH" sz="1200" dirty="0">
                <a:solidFill>
                  <a:srgbClr val="FFFFFF"/>
                </a:solidFill>
              </a:rPr>
              <a:t>8h</a:t>
            </a:r>
            <a:endParaRPr lang="en-US" sz="1200" dirty="0">
              <a:solidFill>
                <a:srgbClr val="FFFFFF"/>
              </a:solidFill>
            </a:endParaRPr>
          </a:p>
        </p:txBody>
      </p:sp>
      <p:sp>
        <p:nvSpPr>
          <p:cNvPr id="24" name="TextBox 23"/>
          <p:cNvSpPr txBox="1"/>
          <p:nvPr/>
        </p:nvSpPr>
        <p:spPr>
          <a:xfrm>
            <a:off x="2440828" y="3777922"/>
            <a:ext cx="439544" cy="276999"/>
          </a:xfrm>
          <a:prstGeom prst="rect">
            <a:avLst/>
          </a:prstGeom>
          <a:noFill/>
        </p:spPr>
        <p:txBody>
          <a:bodyPr wrap="none" rtlCol="0">
            <a:spAutoFit/>
          </a:bodyPr>
          <a:lstStyle/>
          <a:p>
            <a:r>
              <a:rPr lang="de-CH" sz="1200" dirty="0">
                <a:solidFill>
                  <a:srgbClr val="FFFFFF"/>
                </a:solidFill>
              </a:rPr>
              <a:t>24h</a:t>
            </a:r>
            <a:endParaRPr lang="en-US" sz="1200" dirty="0">
              <a:solidFill>
                <a:srgbClr val="FFFFFF"/>
              </a:solidFill>
            </a:endParaRPr>
          </a:p>
        </p:txBody>
      </p:sp>
      <p:sp>
        <p:nvSpPr>
          <p:cNvPr id="25" name="TextBox 24"/>
          <p:cNvSpPr txBox="1"/>
          <p:nvPr/>
        </p:nvSpPr>
        <p:spPr>
          <a:xfrm>
            <a:off x="3479158" y="3777922"/>
            <a:ext cx="439544" cy="276999"/>
          </a:xfrm>
          <a:prstGeom prst="rect">
            <a:avLst/>
          </a:prstGeom>
          <a:noFill/>
        </p:spPr>
        <p:txBody>
          <a:bodyPr wrap="none" rtlCol="0">
            <a:spAutoFit/>
          </a:bodyPr>
          <a:lstStyle/>
          <a:p>
            <a:r>
              <a:rPr lang="de-CH" sz="1200" dirty="0">
                <a:solidFill>
                  <a:srgbClr val="FFFFFF"/>
                </a:solidFill>
              </a:rPr>
              <a:t>48h</a:t>
            </a:r>
            <a:endParaRPr lang="en-US" sz="1200" dirty="0">
              <a:solidFill>
                <a:srgbClr val="FFFFFF"/>
              </a:solidFill>
            </a:endParaRPr>
          </a:p>
        </p:txBody>
      </p:sp>
      <p:sp>
        <p:nvSpPr>
          <p:cNvPr id="36" name="TextBox 35"/>
          <p:cNvSpPr txBox="1"/>
          <p:nvPr/>
        </p:nvSpPr>
        <p:spPr>
          <a:xfrm>
            <a:off x="4439251" y="3777922"/>
            <a:ext cx="439544" cy="276999"/>
          </a:xfrm>
          <a:prstGeom prst="rect">
            <a:avLst/>
          </a:prstGeom>
          <a:noFill/>
        </p:spPr>
        <p:txBody>
          <a:bodyPr wrap="none" rtlCol="0">
            <a:spAutoFit/>
          </a:bodyPr>
          <a:lstStyle/>
          <a:p>
            <a:r>
              <a:rPr lang="de-CH" sz="1200" dirty="0">
                <a:solidFill>
                  <a:srgbClr val="FFFFFF"/>
                </a:solidFill>
              </a:rPr>
              <a:t>72h</a:t>
            </a:r>
            <a:endParaRPr lang="en-US" sz="1200" dirty="0">
              <a:solidFill>
                <a:srgbClr val="FFFFFF"/>
              </a:solidFill>
            </a:endParaRPr>
          </a:p>
        </p:txBody>
      </p:sp>
      <p:sp>
        <p:nvSpPr>
          <p:cNvPr id="37" name="TextBox 36"/>
          <p:cNvSpPr txBox="1"/>
          <p:nvPr/>
        </p:nvSpPr>
        <p:spPr>
          <a:xfrm>
            <a:off x="5062780" y="3763897"/>
            <a:ext cx="1114408" cy="276999"/>
          </a:xfrm>
          <a:prstGeom prst="rect">
            <a:avLst/>
          </a:prstGeom>
          <a:noFill/>
        </p:spPr>
        <p:txBody>
          <a:bodyPr wrap="none" rtlCol="0">
            <a:spAutoFit/>
          </a:bodyPr>
          <a:lstStyle/>
          <a:p>
            <a:r>
              <a:rPr lang="de-CH" sz="1200" b="1" dirty="0">
                <a:solidFill>
                  <a:srgbClr val="35929B"/>
                </a:solidFill>
              </a:rPr>
              <a:t>2 – 12 weeks</a:t>
            </a:r>
            <a:endParaRPr lang="en-US" sz="1200" b="1" dirty="0">
              <a:solidFill>
                <a:srgbClr val="35929B"/>
              </a:solidFill>
            </a:endParaRPr>
          </a:p>
        </p:txBody>
      </p:sp>
      <p:sp>
        <p:nvSpPr>
          <p:cNvPr id="38" name="TextBox 37"/>
          <p:cNvSpPr txBox="1"/>
          <p:nvPr/>
        </p:nvSpPr>
        <p:spPr>
          <a:xfrm>
            <a:off x="6764267" y="3774615"/>
            <a:ext cx="1005403" cy="276999"/>
          </a:xfrm>
          <a:prstGeom prst="rect">
            <a:avLst/>
          </a:prstGeom>
          <a:noFill/>
        </p:spPr>
        <p:txBody>
          <a:bodyPr wrap="none" rtlCol="0">
            <a:spAutoFit/>
          </a:bodyPr>
          <a:lstStyle/>
          <a:p>
            <a:r>
              <a:rPr lang="de-CH" sz="1200" b="1" dirty="0">
                <a:solidFill>
                  <a:srgbClr val="35929B"/>
                </a:solidFill>
              </a:rPr>
              <a:t>3-9 months</a:t>
            </a:r>
            <a:endParaRPr lang="en-US" sz="1200" b="1" dirty="0">
              <a:solidFill>
                <a:srgbClr val="35929B"/>
              </a:solidFill>
            </a:endParaRPr>
          </a:p>
        </p:txBody>
      </p:sp>
      <p:sp>
        <p:nvSpPr>
          <p:cNvPr id="39" name="TextBox 38"/>
          <p:cNvSpPr txBox="1"/>
          <p:nvPr/>
        </p:nvSpPr>
        <p:spPr>
          <a:xfrm>
            <a:off x="8329499" y="3774614"/>
            <a:ext cx="627095" cy="276999"/>
          </a:xfrm>
          <a:prstGeom prst="rect">
            <a:avLst/>
          </a:prstGeom>
          <a:noFill/>
        </p:spPr>
        <p:txBody>
          <a:bodyPr wrap="none" rtlCol="0">
            <a:spAutoFit/>
          </a:bodyPr>
          <a:lstStyle/>
          <a:p>
            <a:r>
              <a:rPr lang="de-CH" sz="1200" b="1" dirty="0">
                <a:solidFill>
                  <a:srgbClr val="35929B"/>
                </a:solidFill>
              </a:rPr>
              <a:t>1 year</a:t>
            </a:r>
            <a:endParaRPr lang="en-US" sz="1200" b="1" dirty="0">
              <a:solidFill>
                <a:srgbClr val="35929B"/>
              </a:solidFill>
            </a:endParaRPr>
          </a:p>
        </p:txBody>
      </p:sp>
      <p:sp>
        <p:nvSpPr>
          <p:cNvPr id="40" name="TextBox 39"/>
          <p:cNvSpPr txBox="1"/>
          <p:nvPr/>
        </p:nvSpPr>
        <p:spPr>
          <a:xfrm>
            <a:off x="9553291" y="3781529"/>
            <a:ext cx="797013" cy="276999"/>
          </a:xfrm>
          <a:prstGeom prst="rect">
            <a:avLst/>
          </a:prstGeom>
          <a:noFill/>
        </p:spPr>
        <p:txBody>
          <a:bodyPr wrap="none" rtlCol="0">
            <a:spAutoFit/>
          </a:bodyPr>
          <a:lstStyle/>
          <a:p>
            <a:r>
              <a:rPr lang="de-CH" sz="1200" b="1" dirty="0">
                <a:solidFill>
                  <a:srgbClr val="35929B"/>
                </a:solidFill>
              </a:rPr>
              <a:t>10 years</a:t>
            </a:r>
            <a:endParaRPr lang="en-US" sz="1200" b="1" dirty="0">
              <a:solidFill>
                <a:srgbClr val="35929B"/>
              </a:solidFill>
            </a:endParaRPr>
          </a:p>
        </p:txBody>
      </p:sp>
      <p:sp>
        <p:nvSpPr>
          <p:cNvPr id="41" name="TextBox 40"/>
          <p:cNvSpPr txBox="1"/>
          <p:nvPr/>
        </p:nvSpPr>
        <p:spPr>
          <a:xfrm>
            <a:off x="10938987" y="3772563"/>
            <a:ext cx="797013" cy="276999"/>
          </a:xfrm>
          <a:prstGeom prst="rect">
            <a:avLst/>
          </a:prstGeom>
          <a:noFill/>
        </p:spPr>
        <p:txBody>
          <a:bodyPr wrap="none" rtlCol="0">
            <a:spAutoFit/>
          </a:bodyPr>
          <a:lstStyle/>
          <a:p>
            <a:r>
              <a:rPr lang="de-CH" sz="1200" b="1" dirty="0">
                <a:solidFill>
                  <a:srgbClr val="35929B"/>
                </a:solidFill>
              </a:rPr>
              <a:t>15 years</a:t>
            </a:r>
            <a:endParaRPr lang="en-US" sz="1200" b="1" dirty="0">
              <a:solidFill>
                <a:srgbClr val="35929B"/>
              </a:solidFill>
            </a:endParaRPr>
          </a:p>
        </p:txBody>
      </p:sp>
      <p:sp>
        <p:nvSpPr>
          <p:cNvPr id="9" name="Flowchart: Off-page Connector 8"/>
          <p:cNvSpPr/>
          <p:nvPr/>
        </p:nvSpPr>
        <p:spPr>
          <a:xfrm>
            <a:off x="743962" y="2490827"/>
            <a:ext cx="1005840" cy="1280160"/>
          </a:xfrm>
          <a:prstGeom prst="flowChartOffpageConnector">
            <a:avLst/>
          </a:prstGeom>
          <a:noFill/>
          <a:ln w="12700">
            <a:solidFill>
              <a:srgbClr val="0478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rgbClr val="005F86"/>
                </a:solidFill>
              </a:rPr>
              <a:t>The </a:t>
            </a:r>
            <a:r>
              <a:rPr lang="de-CH" sz="1000" b="1" dirty="0">
                <a:solidFill>
                  <a:srgbClr val="005F86"/>
                </a:solidFill>
              </a:rPr>
              <a:t>cardiac frequency </a:t>
            </a:r>
            <a:r>
              <a:rPr lang="de-CH" sz="1000" dirty="0">
                <a:solidFill>
                  <a:srgbClr val="005F86"/>
                </a:solidFill>
              </a:rPr>
              <a:t>and </a:t>
            </a:r>
            <a:r>
              <a:rPr lang="de-CH" sz="1000" b="1" dirty="0">
                <a:solidFill>
                  <a:srgbClr val="005F86"/>
                </a:solidFill>
              </a:rPr>
              <a:t>periferic circulation </a:t>
            </a:r>
            <a:r>
              <a:rPr lang="de-CH" sz="1000" dirty="0">
                <a:solidFill>
                  <a:srgbClr val="005F86"/>
                </a:solidFill>
              </a:rPr>
              <a:t>are  is </a:t>
            </a:r>
            <a:r>
              <a:rPr lang="de-CH" sz="1000" b="1" dirty="0">
                <a:solidFill>
                  <a:srgbClr val="005F86"/>
                </a:solidFill>
              </a:rPr>
              <a:t>improved</a:t>
            </a:r>
            <a:endParaRPr lang="en-US" sz="1000" b="1" dirty="0">
              <a:solidFill>
                <a:srgbClr val="005F86"/>
              </a:solidFill>
            </a:endParaRPr>
          </a:p>
        </p:txBody>
      </p:sp>
      <p:sp>
        <p:nvSpPr>
          <p:cNvPr id="11" name="Flowchart: Off-page Connector 10"/>
          <p:cNvSpPr/>
          <p:nvPr/>
        </p:nvSpPr>
        <p:spPr>
          <a:xfrm rot="10800000">
            <a:off x="1292173" y="4108654"/>
            <a:ext cx="1005840" cy="1280160"/>
          </a:xfrm>
          <a:prstGeom prst="flowChartOffpageConnector">
            <a:avLst/>
          </a:prstGeom>
          <a:noFill/>
          <a:ln w="12700">
            <a:solidFill>
              <a:srgbClr val="438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292173" y="4269389"/>
            <a:ext cx="1053076" cy="1169551"/>
          </a:xfrm>
          <a:prstGeom prst="rect">
            <a:avLst/>
          </a:prstGeom>
          <a:noFill/>
        </p:spPr>
        <p:txBody>
          <a:bodyPr wrap="square" rtlCol="0">
            <a:spAutoFit/>
          </a:bodyPr>
          <a:lstStyle/>
          <a:p>
            <a:pPr algn="ctr"/>
            <a:r>
              <a:rPr lang="de-CH" sz="1000" b="1" dirty="0">
                <a:solidFill>
                  <a:srgbClr val="34809F"/>
                </a:solidFill>
              </a:rPr>
              <a:t>Nicotine</a:t>
            </a:r>
            <a:r>
              <a:rPr lang="de-CH" sz="1000" dirty="0">
                <a:solidFill>
                  <a:srgbClr val="34809F"/>
                </a:solidFill>
              </a:rPr>
              <a:t> and carbon monoxide levels in blood are </a:t>
            </a:r>
            <a:r>
              <a:rPr lang="de-CH" sz="1000" b="1" dirty="0">
                <a:solidFill>
                  <a:srgbClr val="34809F"/>
                </a:solidFill>
              </a:rPr>
              <a:t>reduced</a:t>
            </a:r>
            <a:r>
              <a:rPr lang="de-CH" sz="1000" dirty="0">
                <a:solidFill>
                  <a:srgbClr val="34809F"/>
                </a:solidFill>
              </a:rPr>
              <a:t> by more than </a:t>
            </a:r>
            <a:r>
              <a:rPr lang="de-CH" sz="1000" b="1" dirty="0">
                <a:solidFill>
                  <a:srgbClr val="34809F"/>
                </a:solidFill>
              </a:rPr>
              <a:t>50%</a:t>
            </a:r>
            <a:endParaRPr lang="en-US" sz="1000" b="1" dirty="0">
              <a:solidFill>
                <a:srgbClr val="34809F"/>
              </a:solidFill>
            </a:endParaRPr>
          </a:p>
        </p:txBody>
      </p:sp>
      <p:sp>
        <p:nvSpPr>
          <p:cNvPr id="43" name="Flowchart: Off-page Connector 42"/>
          <p:cNvSpPr/>
          <p:nvPr/>
        </p:nvSpPr>
        <p:spPr>
          <a:xfrm>
            <a:off x="2157680" y="2483737"/>
            <a:ext cx="1005840" cy="1280160"/>
          </a:xfrm>
          <a:prstGeom prst="flowChartOffpageConnector">
            <a:avLst/>
          </a:prstGeom>
          <a:noFill/>
          <a:ln w="12700">
            <a:solidFill>
              <a:srgbClr val="0478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005F86"/>
                </a:solidFill>
              </a:rPr>
              <a:t>Nicotine</a:t>
            </a:r>
            <a:r>
              <a:rPr lang="de-CH" sz="1000" dirty="0">
                <a:solidFill>
                  <a:srgbClr val="005F86"/>
                </a:solidFill>
              </a:rPr>
              <a:t> is fully eliminated and the smoker recovers their sense of </a:t>
            </a:r>
            <a:r>
              <a:rPr lang="de-CH" sz="1000" b="1" dirty="0">
                <a:solidFill>
                  <a:srgbClr val="005F86"/>
                </a:solidFill>
              </a:rPr>
              <a:t>taste</a:t>
            </a:r>
            <a:r>
              <a:rPr lang="de-CH" sz="1000" dirty="0">
                <a:solidFill>
                  <a:srgbClr val="005F86"/>
                </a:solidFill>
              </a:rPr>
              <a:t> and </a:t>
            </a:r>
            <a:r>
              <a:rPr lang="de-CH" sz="1000" b="1" dirty="0">
                <a:solidFill>
                  <a:srgbClr val="005F86"/>
                </a:solidFill>
              </a:rPr>
              <a:t>smell</a:t>
            </a:r>
            <a:endParaRPr lang="en-US" sz="1000" b="1" dirty="0">
              <a:solidFill>
                <a:srgbClr val="005F86"/>
              </a:solidFill>
            </a:endParaRPr>
          </a:p>
        </p:txBody>
      </p:sp>
      <p:sp>
        <p:nvSpPr>
          <p:cNvPr id="44" name="Flowchart: Off-page Connector 43"/>
          <p:cNvSpPr/>
          <p:nvPr/>
        </p:nvSpPr>
        <p:spPr>
          <a:xfrm rot="10800000">
            <a:off x="3204035" y="4108654"/>
            <a:ext cx="1005840" cy="1280160"/>
          </a:xfrm>
          <a:prstGeom prst="flowChartOffpageConnector">
            <a:avLst/>
          </a:prstGeom>
          <a:noFill/>
          <a:ln w="12700">
            <a:solidFill>
              <a:srgbClr val="35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3204034" y="4471735"/>
            <a:ext cx="1053076" cy="553998"/>
          </a:xfrm>
          <a:prstGeom prst="rect">
            <a:avLst/>
          </a:prstGeom>
          <a:noFill/>
        </p:spPr>
        <p:txBody>
          <a:bodyPr wrap="square" rtlCol="0">
            <a:spAutoFit/>
          </a:bodyPr>
          <a:lstStyle/>
          <a:p>
            <a:pPr algn="ctr"/>
            <a:r>
              <a:rPr lang="de-CH" sz="1000" b="1" dirty="0">
                <a:solidFill>
                  <a:srgbClr val="34809F"/>
                </a:solidFill>
              </a:rPr>
              <a:t>Lungs</a:t>
            </a:r>
            <a:r>
              <a:rPr lang="de-CH" sz="1000" dirty="0">
                <a:solidFill>
                  <a:srgbClr val="34809F"/>
                </a:solidFill>
              </a:rPr>
              <a:t> start to </a:t>
            </a:r>
            <a:r>
              <a:rPr lang="de-CH" sz="1000" b="1" dirty="0">
                <a:solidFill>
                  <a:srgbClr val="34809F"/>
                </a:solidFill>
              </a:rPr>
              <a:t>clear out </a:t>
            </a:r>
            <a:r>
              <a:rPr lang="de-CH" sz="1000" dirty="0">
                <a:solidFill>
                  <a:srgbClr val="34809F"/>
                </a:solidFill>
              </a:rPr>
              <a:t>smoking debris</a:t>
            </a:r>
            <a:endParaRPr lang="en-US" sz="1000" b="1" dirty="0">
              <a:solidFill>
                <a:srgbClr val="34809F"/>
              </a:solidFill>
            </a:endParaRPr>
          </a:p>
        </p:txBody>
      </p:sp>
      <p:sp>
        <p:nvSpPr>
          <p:cNvPr id="46" name="Flowchart: Off-page Connector 45"/>
          <p:cNvSpPr/>
          <p:nvPr/>
        </p:nvSpPr>
        <p:spPr>
          <a:xfrm>
            <a:off x="4156103" y="2480784"/>
            <a:ext cx="1005840" cy="1280160"/>
          </a:xfrm>
          <a:prstGeom prst="flowChartOffpageConnector">
            <a:avLst/>
          </a:prstGeom>
          <a:noFill/>
          <a:ln w="12700">
            <a:solidFill>
              <a:srgbClr val="007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005F86"/>
                </a:solidFill>
              </a:rPr>
              <a:t>Breathing</a:t>
            </a:r>
            <a:r>
              <a:rPr lang="de-CH" sz="1000" dirty="0">
                <a:solidFill>
                  <a:srgbClr val="005F86"/>
                </a:solidFill>
              </a:rPr>
              <a:t> is </a:t>
            </a:r>
            <a:r>
              <a:rPr lang="de-CH" sz="1000" b="1" dirty="0">
                <a:solidFill>
                  <a:srgbClr val="005F86"/>
                </a:solidFill>
              </a:rPr>
              <a:t>improved</a:t>
            </a:r>
            <a:endParaRPr lang="en-US" sz="1000" b="1" dirty="0">
              <a:solidFill>
                <a:srgbClr val="005F86"/>
              </a:solidFill>
            </a:endParaRPr>
          </a:p>
        </p:txBody>
      </p:sp>
      <p:sp>
        <p:nvSpPr>
          <p:cNvPr id="48" name="Flowchart: Off-page Connector 47"/>
          <p:cNvSpPr/>
          <p:nvPr/>
        </p:nvSpPr>
        <p:spPr>
          <a:xfrm rot="10800000">
            <a:off x="10822551" y="4108654"/>
            <a:ext cx="1005840" cy="1280160"/>
          </a:xfrm>
          <a:prstGeom prst="flowChartOffpageConnector">
            <a:avLst/>
          </a:prstGeom>
          <a:noFill/>
          <a:ln w="12700">
            <a:solidFill>
              <a:srgbClr val="35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5028595" y="4548679"/>
            <a:ext cx="1053076" cy="400110"/>
          </a:xfrm>
          <a:prstGeom prst="rect">
            <a:avLst/>
          </a:prstGeom>
          <a:noFill/>
        </p:spPr>
        <p:txBody>
          <a:bodyPr wrap="square" rtlCol="0">
            <a:spAutoFit/>
          </a:bodyPr>
          <a:lstStyle/>
          <a:p>
            <a:pPr algn="ctr"/>
            <a:r>
              <a:rPr lang="de-CH" sz="1000" b="1" dirty="0">
                <a:solidFill>
                  <a:srgbClr val="34809F"/>
                </a:solidFill>
              </a:rPr>
              <a:t>Circulation</a:t>
            </a:r>
            <a:r>
              <a:rPr lang="de-CH" sz="1000" dirty="0">
                <a:solidFill>
                  <a:srgbClr val="34809F"/>
                </a:solidFill>
              </a:rPr>
              <a:t> </a:t>
            </a:r>
            <a:r>
              <a:rPr lang="de-CH" sz="1000" b="1" dirty="0">
                <a:solidFill>
                  <a:srgbClr val="34809F"/>
                </a:solidFill>
              </a:rPr>
              <a:t>improves</a:t>
            </a:r>
            <a:endParaRPr lang="en-US" sz="1000" b="1" dirty="0">
              <a:solidFill>
                <a:srgbClr val="34809F"/>
              </a:solidFill>
            </a:endParaRPr>
          </a:p>
        </p:txBody>
      </p:sp>
      <p:sp>
        <p:nvSpPr>
          <p:cNvPr id="50" name="Flowchart: Off-page Connector 49"/>
          <p:cNvSpPr/>
          <p:nvPr/>
        </p:nvSpPr>
        <p:spPr>
          <a:xfrm>
            <a:off x="6738822" y="2494454"/>
            <a:ext cx="1005840" cy="1280160"/>
          </a:xfrm>
          <a:prstGeom prst="flowChartOffpageConnector">
            <a:avLst/>
          </a:prstGeom>
          <a:noFill/>
          <a:ln w="12700">
            <a:solidFill>
              <a:srgbClr val="007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005F86"/>
                </a:solidFill>
              </a:rPr>
              <a:t>Coughing</a:t>
            </a:r>
            <a:r>
              <a:rPr lang="de-CH" sz="1000" dirty="0">
                <a:solidFill>
                  <a:srgbClr val="005F86"/>
                </a:solidFill>
              </a:rPr>
              <a:t> and wheezing is </a:t>
            </a:r>
            <a:r>
              <a:rPr lang="de-CH" sz="1000" b="1" dirty="0">
                <a:solidFill>
                  <a:srgbClr val="005F86"/>
                </a:solidFill>
              </a:rPr>
              <a:t>reduced</a:t>
            </a:r>
            <a:endParaRPr lang="en-US" sz="1000" b="1" dirty="0">
              <a:solidFill>
                <a:srgbClr val="005F86"/>
              </a:solidFill>
            </a:endParaRPr>
          </a:p>
        </p:txBody>
      </p:sp>
      <p:sp>
        <p:nvSpPr>
          <p:cNvPr id="51" name="Flowchart: Off-page Connector 50"/>
          <p:cNvSpPr/>
          <p:nvPr/>
        </p:nvSpPr>
        <p:spPr>
          <a:xfrm rot="10800000">
            <a:off x="5052214" y="4108654"/>
            <a:ext cx="1005840" cy="1280160"/>
          </a:xfrm>
          <a:prstGeom prst="flowChartOffpageConnector">
            <a:avLst/>
          </a:prstGeom>
          <a:noFill/>
          <a:ln w="12700">
            <a:solidFill>
              <a:srgbClr val="35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8171513" y="4394791"/>
            <a:ext cx="1053076" cy="707886"/>
          </a:xfrm>
          <a:prstGeom prst="rect">
            <a:avLst/>
          </a:prstGeom>
          <a:noFill/>
        </p:spPr>
        <p:txBody>
          <a:bodyPr wrap="square" rtlCol="0">
            <a:spAutoFit/>
          </a:bodyPr>
          <a:lstStyle/>
          <a:p>
            <a:pPr algn="ctr"/>
            <a:r>
              <a:rPr lang="de-CH" sz="1000" dirty="0">
                <a:solidFill>
                  <a:srgbClr val="34809F"/>
                </a:solidFill>
              </a:rPr>
              <a:t>Risk of </a:t>
            </a:r>
            <a:r>
              <a:rPr lang="de-CH" sz="1000" b="1" dirty="0">
                <a:solidFill>
                  <a:srgbClr val="34809F"/>
                </a:solidFill>
              </a:rPr>
              <a:t>heart disease reduces</a:t>
            </a:r>
            <a:r>
              <a:rPr lang="de-CH" sz="1000" dirty="0">
                <a:solidFill>
                  <a:srgbClr val="34809F"/>
                </a:solidFill>
              </a:rPr>
              <a:t> by about </a:t>
            </a:r>
            <a:r>
              <a:rPr lang="de-CH" sz="1000" b="1" dirty="0">
                <a:solidFill>
                  <a:srgbClr val="34809F"/>
                </a:solidFill>
              </a:rPr>
              <a:t>50%</a:t>
            </a:r>
            <a:endParaRPr lang="en-US" sz="1000" b="1" dirty="0">
              <a:solidFill>
                <a:srgbClr val="34809F"/>
              </a:solidFill>
            </a:endParaRPr>
          </a:p>
        </p:txBody>
      </p:sp>
      <p:sp>
        <p:nvSpPr>
          <p:cNvPr id="53" name="Flowchart: Off-page Connector 52"/>
          <p:cNvSpPr/>
          <p:nvPr/>
        </p:nvSpPr>
        <p:spPr>
          <a:xfrm>
            <a:off x="9436855" y="2480784"/>
            <a:ext cx="1005840" cy="1280160"/>
          </a:xfrm>
          <a:prstGeom prst="flowChartOffpageConnector">
            <a:avLst/>
          </a:prstGeom>
          <a:noFill/>
          <a:ln w="12700">
            <a:solidFill>
              <a:srgbClr val="007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rgbClr val="005F86"/>
                </a:solidFill>
              </a:rPr>
              <a:t>Risk of </a:t>
            </a:r>
            <a:r>
              <a:rPr lang="de-CH" sz="1000" b="1" dirty="0">
                <a:solidFill>
                  <a:srgbClr val="005F86"/>
                </a:solidFill>
              </a:rPr>
              <a:t>heart disease reduced to half </a:t>
            </a:r>
            <a:r>
              <a:rPr lang="de-CH" sz="1000" dirty="0">
                <a:solidFill>
                  <a:srgbClr val="005F86"/>
                </a:solidFill>
              </a:rPr>
              <a:t>that of a smoker</a:t>
            </a:r>
            <a:endParaRPr lang="en-US" sz="1000" dirty="0">
              <a:solidFill>
                <a:srgbClr val="005F86"/>
              </a:solidFill>
            </a:endParaRPr>
          </a:p>
        </p:txBody>
      </p:sp>
      <p:sp>
        <p:nvSpPr>
          <p:cNvPr id="54" name="Flowchart: Off-page Connector 53"/>
          <p:cNvSpPr/>
          <p:nvPr/>
        </p:nvSpPr>
        <p:spPr>
          <a:xfrm rot="10800000">
            <a:off x="8171513" y="4108654"/>
            <a:ext cx="1005840" cy="1280160"/>
          </a:xfrm>
          <a:prstGeom prst="flowChartOffpageConnector">
            <a:avLst/>
          </a:prstGeom>
          <a:noFill/>
          <a:ln w="12700">
            <a:solidFill>
              <a:srgbClr val="35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0798933" y="4240903"/>
            <a:ext cx="1053076" cy="1015663"/>
          </a:xfrm>
          <a:prstGeom prst="rect">
            <a:avLst/>
          </a:prstGeom>
          <a:noFill/>
        </p:spPr>
        <p:txBody>
          <a:bodyPr wrap="square" rtlCol="0">
            <a:spAutoFit/>
          </a:bodyPr>
          <a:lstStyle/>
          <a:p>
            <a:pPr algn="ctr"/>
            <a:r>
              <a:rPr lang="de-CH" sz="1000" dirty="0">
                <a:solidFill>
                  <a:srgbClr val="34809F"/>
                </a:solidFill>
              </a:rPr>
              <a:t>Risk of </a:t>
            </a:r>
            <a:r>
              <a:rPr lang="de-CH" sz="1000" b="1" dirty="0">
                <a:solidFill>
                  <a:srgbClr val="34809F"/>
                </a:solidFill>
              </a:rPr>
              <a:t>heart attack falls</a:t>
            </a:r>
            <a:r>
              <a:rPr lang="de-CH" sz="1000" dirty="0">
                <a:solidFill>
                  <a:srgbClr val="34809F"/>
                </a:solidFill>
              </a:rPr>
              <a:t> to the same level as someone who has never smoked</a:t>
            </a:r>
            <a:endParaRPr lang="en-US" sz="1000" b="1" dirty="0">
              <a:solidFill>
                <a:srgbClr val="34809F"/>
              </a:solidFill>
            </a:endParaRPr>
          </a:p>
        </p:txBody>
      </p:sp>
      <p:pic>
        <p:nvPicPr>
          <p:cNvPr id="13" name="Picture 12"/>
          <p:cNvPicPr>
            <a:picLocks noChangeAspect="1"/>
          </p:cNvPicPr>
          <p:nvPr/>
        </p:nvPicPr>
        <p:blipFill>
          <a:blip r:embed="rId3"/>
          <a:stretch>
            <a:fillRect/>
          </a:stretch>
        </p:blipFill>
        <p:spPr>
          <a:xfrm>
            <a:off x="951140" y="1910769"/>
            <a:ext cx="599371" cy="502920"/>
          </a:xfrm>
          <a:prstGeom prst="rect">
            <a:avLst/>
          </a:prstGeom>
        </p:spPr>
      </p:pic>
      <p:pic>
        <p:nvPicPr>
          <p:cNvPr id="14" name="Picture 13"/>
          <p:cNvPicPr>
            <a:picLocks noChangeAspect="1"/>
          </p:cNvPicPr>
          <p:nvPr/>
        </p:nvPicPr>
        <p:blipFill>
          <a:blip r:embed="rId4"/>
          <a:stretch>
            <a:fillRect/>
          </a:stretch>
        </p:blipFill>
        <p:spPr>
          <a:xfrm>
            <a:off x="1460759" y="5486400"/>
            <a:ext cx="453449" cy="457809"/>
          </a:xfrm>
          <a:prstGeom prst="rect">
            <a:avLst/>
          </a:prstGeom>
        </p:spPr>
      </p:pic>
      <p:sp>
        <p:nvSpPr>
          <p:cNvPr id="15" name="Down Arrow 14"/>
          <p:cNvSpPr/>
          <p:nvPr/>
        </p:nvSpPr>
        <p:spPr>
          <a:xfrm>
            <a:off x="2042068" y="5549549"/>
            <a:ext cx="115612" cy="288655"/>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5"/>
          <a:stretch>
            <a:fillRect/>
          </a:stretch>
        </p:blipFill>
        <p:spPr>
          <a:xfrm>
            <a:off x="2440828" y="1904643"/>
            <a:ext cx="493518" cy="502920"/>
          </a:xfrm>
          <a:prstGeom prst="rect">
            <a:avLst/>
          </a:prstGeom>
        </p:spPr>
      </p:pic>
      <p:pic>
        <p:nvPicPr>
          <p:cNvPr id="18" name="Picture 17"/>
          <p:cNvPicPr>
            <a:picLocks noChangeAspect="1"/>
          </p:cNvPicPr>
          <p:nvPr/>
        </p:nvPicPr>
        <p:blipFill>
          <a:blip r:embed="rId6"/>
          <a:stretch>
            <a:fillRect/>
          </a:stretch>
        </p:blipFill>
        <p:spPr>
          <a:xfrm>
            <a:off x="3463736" y="5438940"/>
            <a:ext cx="486436" cy="462591"/>
          </a:xfrm>
          <a:prstGeom prst="rect">
            <a:avLst/>
          </a:prstGeom>
        </p:spPr>
      </p:pic>
      <p:pic>
        <p:nvPicPr>
          <p:cNvPr id="20" name="Picture 19"/>
          <p:cNvPicPr>
            <a:picLocks noChangeAspect="1"/>
          </p:cNvPicPr>
          <p:nvPr/>
        </p:nvPicPr>
        <p:blipFill>
          <a:blip r:embed="rId7"/>
          <a:stretch>
            <a:fillRect/>
          </a:stretch>
        </p:blipFill>
        <p:spPr>
          <a:xfrm>
            <a:off x="4439251" y="1931933"/>
            <a:ext cx="457159" cy="475630"/>
          </a:xfrm>
          <a:prstGeom prst="rect">
            <a:avLst/>
          </a:prstGeom>
        </p:spPr>
      </p:pic>
      <p:pic>
        <p:nvPicPr>
          <p:cNvPr id="21" name="Picture 20"/>
          <p:cNvPicPr>
            <a:picLocks noChangeAspect="1"/>
          </p:cNvPicPr>
          <p:nvPr/>
        </p:nvPicPr>
        <p:blipFill>
          <a:blip r:embed="rId8"/>
          <a:stretch>
            <a:fillRect/>
          </a:stretch>
        </p:blipFill>
        <p:spPr>
          <a:xfrm>
            <a:off x="5310831" y="5455606"/>
            <a:ext cx="488603" cy="488603"/>
          </a:xfrm>
          <a:prstGeom prst="rect">
            <a:avLst/>
          </a:prstGeom>
        </p:spPr>
      </p:pic>
      <p:pic>
        <p:nvPicPr>
          <p:cNvPr id="56" name="Picture 55"/>
          <p:cNvPicPr>
            <a:picLocks noChangeAspect="1"/>
          </p:cNvPicPr>
          <p:nvPr/>
        </p:nvPicPr>
        <p:blipFill>
          <a:blip r:embed="rId9"/>
          <a:stretch>
            <a:fillRect/>
          </a:stretch>
        </p:blipFill>
        <p:spPr>
          <a:xfrm>
            <a:off x="7018302" y="1904643"/>
            <a:ext cx="444433" cy="546602"/>
          </a:xfrm>
          <a:prstGeom prst="rect">
            <a:avLst/>
          </a:prstGeom>
        </p:spPr>
      </p:pic>
      <p:pic>
        <p:nvPicPr>
          <p:cNvPr id="57" name="Picture 56"/>
          <p:cNvPicPr>
            <a:picLocks noChangeAspect="1"/>
          </p:cNvPicPr>
          <p:nvPr/>
        </p:nvPicPr>
        <p:blipFill>
          <a:blip r:embed="rId10"/>
          <a:stretch>
            <a:fillRect/>
          </a:stretch>
        </p:blipFill>
        <p:spPr>
          <a:xfrm>
            <a:off x="11108417" y="5419825"/>
            <a:ext cx="434108" cy="457200"/>
          </a:xfrm>
          <a:prstGeom prst="rect">
            <a:avLst/>
          </a:prstGeom>
        </p:spPr>
      </p:pic>
      <p:pic>
        <p:nvPicPr>
          <p:cNvPr id="58" name="Picture 57"/>
          <p:cNvPicPr>
            <a:picLocks noChangeAspect="1"/>
          </p:cNvPicPr>
          <p:nvPr/>
        </p:nvPicPr>
        <p:blipFill>
          <a:blip r:embed="rId11"/>
          <a:stretch>
            <a:fillRect/>
          </a:stretch>
        </p:blipFill>
        <p:spPr>
          <a:xfrm>
            <a:off x="9725919" y="1988893"/>
            <a:ext cx="427712" cy="469553"/>
          </a:xfrm>
          <a:prstGeom prst="rect">
            <a:avLst/>
          </a:prstGeom>
        </p:spPr>
      </p:pic>
      <p:sp>
        <p:nvSpPr>
          <p:cNvPr id="59" name="Down Arrow 58"/>
          <p:cNvSpPr/>
          <p:nvPr/>
        </p:nvSpPr>
        <p:spPr>
          <a:xfrm>
            <a:off x="11596344" y="5521532"/>
            <a:ext cx="115612" cy="288655"/>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a:off x="7478753" y="2074687"/>
            <a:ext cx="115612" cy="288655"/>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own Arrow 60"/>
          <p:cNvSpPr/>
          <p:nvPr/>
        </p:nvSpPr>
        <p:spPr>
          <a:xfrm>
            <a:off x="10210648" y="2073474"/>
            <a:ext cx="115612" cy="288655"/>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p:cNvPicPr>
            <a:picLocks noChangeAspect="1"/>
          </p:cNvPicPr>
          <p:nvPr/>
        </p:nvPicPr>
        <p:blipFill>
          <a:blip r:embed="rId11"/>
          <a:stretch>
            <a:fillRect/>
          </a:stretch>
        </p:blipFill>
        <p:spPr>
          <a:xfrm>
            <a:off x="8443154" y="5443253"/>
            <a:ext cx="427712" cy="469553"/>
          </a:xfrm>
          <a:prstGeom prst="rect">
            <a:avLst/>
          </a:prstGeom>
        </p:spPr>
      </p:pic>
      <p:sp>
        <p:nvSpPr>
          <p:cNvPr id="63" name="Down Arrow 62"/>
          <p:cNvSpPr/>
          <p:nvPr/>
        </p:nvSpPr>
        <p:spPr>
          <a:xfrm>
            <a:off x="8919943" y="5525907"/>
            <a:ext cx="115612" cy="288655"/>
          </a:xfrm>
          <a:prstGeom prst="down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2D1F2A59-1E14-46C4-8E53-0524AABDA308}"/>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0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de-CH" dirty="0"/>
              <a:t>Dependency</a:t>
            </a:r>
            <a:endParaRPr lang="en-US" dirty="0"/>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16</a:t>
            </a:fld>
            <a:endParaRPr lang="en-US" dirty="0"/>
          </a:p>
        </p:txBody>
      </p:sp>
      <p:sp>
        <p:nvSpPr>
          <p:cNvPr id="64" name="Rectangle 63">
            <a:extLst>
              <a:ext uri="{FF2B5EF4-FFF2-40B4-BE49-F238E27FC236}">
                <a16:creationId xmlns:a16="http://schemas.microsoft.com/office/drawing/2014/main" id="{2D1F2A59-1E14-46C4-8E53-0524AABDA308}"/>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
            <a:extLst>
              <a:ext uri="{FF2B5EF4-FFF2-40B4-BE49-F238E27FC236}">
                <a16:creationId xmlns:a16="http://schemas.microsoft.com/office/drawing/2014/main" id="{F37379DA-82D9-44B7-BC71-10E617B2C0FA}"/>
              </a:ext>
            </a:extLst>
          </p:cNvPr>
          <p:cNvSpPr txBox="1">
            <a:spLocks/>
          </p:cNvSpPr>
          <p:nvPr/>
        </p:nvSpPr>
        <p:spPr bwMode="auto">
          <a:xfrm>
            <a:off x="2400015" y="2986412"/>
            <a:ext cx="2194560" cy="31191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When one smokes, the nicotine reaches the brain </a:t>
            </a:r>
            <a:r>
              <a:rPr lang="en-US" sz="1200" b="1" dirty="0">
                <a:solidFill>
                  <a:schemeClr val="accent1"/>
                </a:solidFill>
              </a:rPr>
              <a:t>within seconds</a:t>
            </a:r>
          </a:p>
        </p:txBody>
      </p:sp>
      <p:sp>
        <p:nvSpPr>
          <p:cNvPr id="8" name="Text Placeholder 4">
            <a:extLst>
              <a:ext uri="{FF2B5EF4-FFF2-40B4-BE49-F238E27FC236}">
                <a16:creationId xmlns:a16="http://schemas.microsoft.com/office/drawing/2014/main" id="{2E2CFCF1-856B-452D-A20E-6D61F7EFE679}"/>
              </a:ext>
            </a:extLst>
          </p:cNvPr>
          <p:cNvSpPr txBox="1">
            <a:spLocks/>
          </p:cNvSpPr>
          <p:nvPr/>
        </p:nvSpPr>
        <p:spPr>
          <a:xfrm>
            <a:off x="609601" y="1348998"/>
            <a:ext cx="10972800" cy="391842"/>
          </a:xfrm>
          <a:prstGeom prst="rect">
            <a:avLst/>
          </a:prstGeom>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dirty="0">
                <a:solidFill>
                  <a:schemeClr val="accent1"/>
                </a:solidFill>
              </a:rPr>
              <a:t>Why is it so difficult to quit smoking? The answer is in the brain: “the need” comes from chemical cerebral processes.</a:t>
            </a:r>
          </a:p>
        </p:txBody>
      </p:sp>
      <p:sp>
        <p:nvSpPr>
          <p:cNvPr id="9" name="Text Placeholder 1">
            <a:extLst>
              <a:ext uri="{FF2B5EF4-FFF2-40B4-BE49-F238E27FC236}">
                <a16:creationId xmlns:a16="http://schemas.microsoft.com/office/drawing/2014/main" id="{06B1E30E-1DC5-4E2C-897D-45C85F83F545}"/>
              </a:ext>
            </a:extLst>
          </p:cNvPr>
          <p:cNvSpPr txBox="1">
            <a:spLocks/>
          </p:cNvSpPr>
          <p:nvPr/>
        </p:nvSpPr>
        <p:spPr bwMode="auto">
          <a:xfrm>
            <a:off x="206784" y="3769645"/>
            <a:ext cx="2194560" cy="812637"/>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The nicotine causes </a:t>
            </a:r>
            <a:r>
              <a:rPr lang="en-US" sz="1200" b="1" dirty="0">
                <a:solidFill>
                  <a:schemeClr val="accent1"/>
                </a:solidFill>
              </a:rPr>
              <a:t>a series of biochemical reactions </a:t>
            </a:r>
            <a:r>
              <a:rPr lang="en-US" sz="1200" dirty="0">
                <a:solidFill>
                  <a:schemeClr val="accent1"/>
                </a:solidFill>
              </a:rPr>
              <a:t>that lead to higher levels of </a:t>
            </a:r>
            <a:r>
              <a:rPr lang="en-US" sz="1200" b="1" dirty="0">
                <a:solidFill>
                  <a:schemeClr val="accent1"/>
                </a:solidFill>
              </a:rPr>
              <a:t>dopamine</a:t>
            </a:r>
          </a:p>
        </p:txBody>
      </p:sp>
      <p:sp>
        <p:nvSpPr>
          <p:cNvPr id="10" name="Text Placeholder 1">
            <a:extLst>
              <a:ext uri="{FF2B5EF4-FFF2-40B4-BE49-F238E27FC236}">
                <a16:creationId xmlns:a16="http://schemas.microsoft.com/office/drawing/2014/main" id="{44EADE0A-9F13-42D2-8903-392567A924A7}"/>
              </a:ext>
            </a:extLst>
          </p:cNvPr>
          <p:cNvSpPr txBox="1">
            <a:spLocks/>
          </p:cNvSpPr>
          <p:nvPr/>
        </p:nvSpPr>
        <p:spPr bwMode="auto">
          <a:xfrm>
            <a:off x="2400015" y="5086976"/>
            <a:ext cx="2194560" cy="391842"/>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Dopamine</a:t>
            </a:r>
            <a:r>
              <a:rPr lang="en-US" sz="1200" dirty="0">
                <a:solidFill>
                  <a:schemeClr val="accent1"/>
                </a:solidFill>
              </a:rPr>
              <a:t> is a substance associated with </a:t>
            </a:r>
            <a:r>
              <a:rPr lang="en-US" sz="1200" b="1" dirty="0">
                <a:solidFill>
                  <a:schemeClr val="accent1"/>
                </a:solidFill>
              </a:rPr>
              <a:t>calm, pleasure</a:t>
            </a:r>
          </a:p>
        </p:txBody>
      </p:sp>
      <p:sp>
        <p:nvSpPr>
          <p:cNvPr id="11" name="Text Placeholder 1">
            <a:extLst>
              <a:ext uri="{FF2B5EF4-FFF2-40B4-BE49-F238E27FC236}">
                <a16:creationId xmlns:a16="http://schemas.microsoft.com/office/drawing/2014/main" id="{99CBB735-8072-41AA-B7D7-962B74DDD2DB}"/>
              </a:ext>
            </a:extLst>
          </p:cNvPr>
          <p:cNvSpPr txBox="1">
            <a:spLocks/>
          </p:cNvSpPr>
          <p:nvPr/>
        </p:nvSpPr>
        <p:spPr bwMode="auto">
          <a:xfrm>
            <a:off x="4868895" y="3648703"/>
            <a:ext cx="2194560" cy="812638"/>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Between smoking the level of dopamine starts </a:t>
            </a:r>
            <a:r>
              <a:rPr lang="en-US" sz="1200" b="1" dirty="0">
                <a:solidFill>
                  <a:schemeClr val="accent1"/>
                </a:solidFill>
              </a:rPr>
              <a:t>getting down </a:t>
            </a:r>
            <a:r>
              <a:rPr lang="en-US" sz="1200" dirty="0">
                <a:solidFill>
                  <a:schemeClr val="accent1"/>
                </a:solidFill>
              </a:rPr>
              <a:t>and smokers start feeling </a:t>
            </a:r>
            <a:r>
              <a:rPr lang="en-US" sz="1200" b="1" dirty="0">
                <a:solidFill>
                  <a:schemeClr val="accent1"/>
                </a:solidFill>
              </a:rPr>
              <a:t>nervous, anxious, irritated and agitated</a:t>
            </a:r>
          </a:p>
        </p:txBody>
      </p:sp>
      <p:pic>
        <p:nvPicPr>
          <p:cNvPr id="17" name="Picture 16">
            <a:extLst>
              <a:ext uri="{FF2B5EF4-FFF2-40B4-BE49-F238E27FC236}">
                <a16:creationId xmlns:a16="http://schemas.microsoft.com/office/drawing/2014/main" id="{87EAFA5F-969E-4903-B946-0508E0E8ACDB}"/>
              </a:ext>
            </a:extLst>
          </p:cNvPr>
          <p:cNvPicPr>
            <a:picLocks noChangeAspect="1"/>
          </p:cNvPicPr>
          <p:nvPr/>
        </p:nvPicPr>
        <p:blipFill>
          <a:blip r:embed="rId2"/>
          <a:stretch>
            <a:fillRect/>
          </a:stretch>
        </p:blipFill>
        <p:spPr>
          <a:xfrm>
            <a:off x="2997199" y="2501051"/>
            <a:ext cx="637256" cy="523221"/>
          </a:xfrm>
          <a:prstGeom prst="rect">
            <a:avLst/>
          </a:prstGeom>
        </p:spPr>
      </p:pic>
      <p:pic>
        <p:nvPicPr>
          <p:cNvPr id="18" name="Picture 17">
            <a:extLst>
              <a:ext uri="{FF2B5EF4-FFF2-40B4-BE49-F238E27FC236}">
                <a16:creationId xmlns:a16="http://schemas.microsoft.com/office/drawing/2014/main" id="{A42EFBCD-E246-4766-9A7C-43CA36533996}"/>
              </a:ext>
            </a:extLst>
          </p:cNvPr>
          <p:cNvPicPr>
            <a:picLocks noChangeAspect="1"/>
          </p:cNvPicPr>
          <p:nvPr/>
        </p:nvPicPr>
        <p:blipFill>
          <a:blip r:embed="rId3"/>
          <a:stretch>
            <a:fillRect/>
          </a:stretch>
        </p:blipFill>
        <p:spPr>
          <a:xfrm>
            <a:off x="867405" y="3229901"/>
            <a:ext cx="553840" cy="474720"/>
          </a:xfrm>
          <a:prstGeom prst="rect">
            <a:avLst/>
          </a:prstGeom>
        </p:spPr>
      </p:pic>
      <p:pic>
        <p:nvPicPr>
          <p:cNvPr id="20" name="Picture 19">
            <a:extLst>
              <a:ext uri="{FF2B5EF4-FFF2-40B4-BE49-F238E27FC236}">
                <a16:creationId xmlns:a16="http://schemas.microsoft.com/office/drawing/2014/main" id="{1BA5C79C-5799-475A-BBF9-354B761535D7}"/>
              </a:ext>
            </a:extLst>
          </p:cNvPr>
          <p:cNvPicPr>
            <a:picLocks noChangeAspect="1"/>
          </p:cNvPicPr>
          <p:nvPr/>
        </p:nvPicPr>
        <p:blipFill>
          <a:blip r:embed="rId4"/>
          <a:stretch>
            <a:fillRect/>
          </a:stretch>
        </p:blipFill>
        <p:spPr>
          <a:xfrm>
            <a:off x="3081443" y="4494752"/>
            <a:ext cx="468767" cy="632464"/>
          </a:xfrm>
          <a:prstGeom prst="rect">
            <a:avLst/>
          </a:prstGeom>
        </p:spPr>
      </p:pic>
      <p:pic>
        <p:nvPicPr>
          <p:cNvPr id="22" name="Picture 21">
            <a:extLst>
              <a:ext uri="{FF2B5EF4-FFF2-40B4-BE49-F238E27FC236}">
                <a16:creationId xmlns:a16="http://schemas.microsoft.com/office/drawing/2014/main" id="{F72E5174-8419-4B99-8DD9-D73391FED1E4}"/>
              </a:ext>
            </a:extLst>
          </p:cNvPr>
          <p:cNvPicPr>
            <a:picLocks noChangeAspect="1"/>
          </p:cNvPicPr>
          <p:nvPr/>
        </p:nvPicPr>
        <p:blipFill>
          <a:blip r:embed="rId5"/>
          <a:stretch>
            <a:fillRect/>
          </a:stretch>
        </p:blipFill>
        <p:spPr>
          <a:xfrm>
            <a:off x="5612724" y="3093251"/>
            <a:ext cx="498175" cy="552194"/>
          </a:xfrm>
          <a:prstGeom prst="rect">
            <a:avLst/>
          </a:prstGeom>
        </p:spPr>
      </p:pic>
      <p:sp>
        <p:nvSpPr>
          <p:cNvPr id="41" name="Text Placeholder 4">
            <a:extLst>
              <a:ext uri="{FF2B5EF4-FFF2-40B4-BE49-F238E27FC236}">
                <a16:creationId xmlns:a16="http://schemas.microsoft.com/office/drawing/2014/main" id="{ACB8FDCE-1DE0-4B47-B258-BD26C6E33571}"/>
              </a:ext>
            </a:extLst>
          </p:cNvPr>
          <p:cNvSpPr txBox="1">
            <a:spLocks/>
          </p:cNvSpPr>
          <p:nvPr/>
        </p:nvSpPr>
        <p:spPr>
          <a:xfrm>
            <a:off x="2509798" y="2060843"/>
            <a:ext cx="2157873" cy="391842"/>
          </a:xfrm>
          <a:prstGeom prst="rect">
            <a:avLst/>
          </a:prstGeom>
          <a:ln w="12700">
            <a:noFill/>
          </a:ln>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rgbClr val="0070C0"/>
                </a:solidFill>
              </a:rPr>
              <a:t>DEPENDENCY CYCLE</a:t>
            </a:r>
          </a:p>
        </p:txBody>
      </p:sp>
      <p:sp>
        <p:nvSpPr>
          <p:cNvPr id="79" name="Arrow: Curved Right 78">
            <a:extLst>
              <a:ext uri="{FF2B5EF4-FFF2-40B4-BE49-F238E27FC236}">
                <a16:creationId xmlns:a16="http://schemas.microsoft.com/office/drawing/2014/main" id="{8D3445B7-8386-4B3F-B6A8-838B75772582}"/>
              </a:ext>
            </a:extLst>
          </p:cNvPr>
          <p:cNvSpPr/>
          <p:nvPr/>
        </p:nvSpPr>
        <p:spPr>
          <a:xfrm rot="2602096">
            <a:off x="1495537" y="2544488"/>
            <a:ext cx="324444" cy="706997"/>
          </a:xfrm>
          <a:prstGeom prst="curved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Arrow: Curved Right 48">
            <a:extLst>
              <a:ext uri="{FF2B5EF4-FFF2-40B4-BE49-F238E27FC236}">
                <a16:creationId xmlns:a16="http://schemas.microsoft.com/office/drawing/2014/main" id="{E2F49597-5A66-41DA-9E33-C3CD2AA9F1D7}"/>
              </a:ext>
            </a:extLst>
          </p:cNvPr>
          <p:cNvSpPr/>
          <p:nvPr/>
        </p:nvSpPr>
        <p:spPr>
          <a:xfrm rot="18096990">
            <a:off x="1520939" y="4805261"/>
            <a:ext cx="324444" cy="706997"/>
          </a:xfrm>
          <a:prstGeom prst="curved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Arrow: Curved Right 49">
            <a:extLst>
              <a:ext uri="{FF2B5EF4-FFF2-40B4-BE49-F238E27FC236}">
                <a16:creationId xmlns:a16="http://schemas.microsoft.com/office/drawing/2014/main" id="{8719CDE8-3576-4FDE-AA4F-68C44B9B5219}"/>
              </a:ext>
            </a:extLst>
          </p:cNvPr>
          <p:cNvSpPr/>
          <p:nvPr/>
        </p:nvSpPr>
        <p:spPr>
          <a:xfrm rot="12938817">
            <a:off x="5158891" y="4746918"/>
            <a:ext cx="324444" cy="706997"/>
          </a:xfrm>
          <a:prstGeom prst="curved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Arrow: Curved Right 50">
            <a:extLst>
              <a:ext uri="{FF2B5EF4-FFF2-40B4-BE49-F238E27FC236}">
                <a16:creationId xmlns:a16="http://schemas.microsoft.com/office/drawing/2014/main" id="{A07BAD7F-517A-4CD4-AAB6-763E5E1CDA25}"/>
              </a:ext>
            </a:extLst>
          </p:cNvPr>
          <p:cNvSpPr/>
          <p:nvPr/>
        </p:nvSpPr>
        <p:spPr>
          <a:xfrm rot="8647814">
            <a:off x="5159638" y="2557626"/>
            <a:ext cx="324444" cy="706997"/>
          </a:xfrm>
          <a:prstGeom prst="curved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1" name="Picture 80">
            <a:extLst>
              <a:ext uri="{FF2B5EF4-FFF2-40B4-BE49-F238E27FC236}">
                <a16:creationId xmlns:a16="http://schemas.microsoft.com/office/drawing/2014/main" id="{64E23FE0-DEA8-40E2-98CF-D486A73B96BF}"/>
              </a:ext>
            </a:extLst>
          </p:cNvPr>
          <p:cNvPicPr>
            <a:picLocks noChangeAspect="1"/>
          </p:cNvPicPr>
          <p:nvPr/>
        </p:nvPicPr>
        <p:blipFill>
          <a:blip r:embed="rId6"/>
          <a:stretch>
            <a:fillRect/>
          </a:stretch>
        </p:blipFill>
        <p:spPr>
          <a:xfrm>
            <a:off x="7092016" y="2239522"/>
            <a:ext cx="4504428" cy="3247849"/>
          </a:xfrm>
          <a:prstGeom prst="rect">
            <a:avLst/>
          </a:prstGeom>
        </p:spPr>
      </p:pic>
    </p:spTree>
    <p:extLst>
      <p:ext uri="{BB962C8B-B14F-4D97-AF65-F5344CB8AC3E}">
        <p14:creationId xmlns:p14="http://schemas.microsoft.com/office/powerpoint/2010/main" val="2004386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de-CH" dirty="0"/>
              <a:t>Nicotine</a:t>
            </a:r>
            <a:endParaRPr lang="en-US" dirty="0"/>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17</a:t>
            </a:fld>
            <a:endParaRPr lang="en-US" dirty="0"/>
          </a:p>
        </p:txBody>
      </p:sp>
      <p:sp>
        <p:nvSpPr>
          <p:cNvPr id="64" name="Rectangle 63">
            <a:extLst>
              <a:ext uri="{FF2B5EF4-FFF2-40B4-BE49-F238E27FC236}">
                <a16:creationId xmlns:a16="http://schemas.microsoft.com/office/drawing/2014/main" id="{2D1F2A59-1E14-46C4-8E53-0524AABDA308}"/>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2E2CFCF1-856B-452D-A20E-6D61F7EFE679}"/>
              </a:ext>
            </a:extLst>
          </p:cNvPr>
          <p:cNvSpPr txBox="1">
            <a:spLocks/>
          </p:cNvSpPr>
          <p:nvPr/>
        </p:nvSpPr>
        <p:spPr>
          <a:xfrm>
            <a:off x="609601" y="1348998"/>
            <a:ext cx="10972800" cy="391842"/>
          </a:xfrm>
          <a:prstGeom prst="rect">
            <a:avLst/>
          </a:prstGeom>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dirty="0">
                <a:solidFill>
                  <a:schemeClr val="accent1"/>
                </a:solidFill>
              </a:rPr>
              <a:t>Why is it so difficult to quit smoking? The answer is in the brain: “the need” comes from chemical cerebral processes.</a:t>
            </a:r>
          </a:p>
        </p:txBody>
      </p:sp>
      <p:sp>
        <p:nvSpPr>
          <p:cNvPr id="12" name="Text Placeholder 1">
            <a:extLst>
              <a:ext uri="{FF2B5EF4-FFF2-40B4-BE49-F238E27FC236}">
                <a16:creationId xmlns:a16="http://schemas.microsoft.com/office/drawing/2014/main" id="{F194BC8B-F917-4555-B442-5C5B625081AF}"/>
              </a:ext>
            </a:extLst>
          </p:cNvPr>
          <p:cNvSpPr txBox="1">
            <a:spLocks/>
          </p:cNvSpPr>
          <p:nvPr/>
        </p:nvSpPr>
        <p:spPr bwMode="auto">
          <a:xfrm>
            <a:off x="6519921" y="2025383"/>
            <a:ext cx="5064399" cy="391842"/>
          </a:xfrm>
          <a:prstGeom prst="rect">
            <a:avLst/>
          </a:prstGeom>
          <a:noFill/>
          <a:ln>
            <a:noFill/>
            <a:prstDash val="sysDash"/>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Nicotine was discovered in </a:t>
            </a:r>
            <a:r>
              <a:rPr lang="en-US" sz="1200" b="1" dirty="0">
                <a:solidFill>
                  <a:schemeClr val="accent1"/>
                </a:solidFill>
              </a:rPr>
              <a:t>1809</a:t>
            </a:r>
            <a:r>
              <a:rPr lang="en-US" sz="1200" dirty="0">
                <a:solidFill>
                  <a:schemeClr val="accent1"/>
                </a:solidFill>
              </a:rPr>
              <a:t> in </a:t>
            </a:r>
            <a:r>
              <a:rPr lang="en-US" sz="1200" b="1" dirty="0">
                <a:solidFill>
                  <a:schemeClr val="accent1"/>
                </a:solidFill>
              </a:rPr>
              <a:t>France</a:t>
            </a:r>
            <a:r>
              <a:rPr lang="en-US" sz="1200" dirty="0">
                <a:solidFill>
                  <a:schemeClr val="accent1"/>
                </a:solidFill>
              </a:rPr>
              <a:t>, by </a:t>
            </a:r>
            <a:r>
              <a:rPr lang="en-US" sz="1200" b="1" dirty="0">
                <a:solidFill>
                  <a:schemeClr val="accent1"/>
                </a:solidFill>
              </a:rPr>
              <a:t>Louis Nicholas Vanquelin </a:t>
            </a:r>
            <a:r>
              <a:rPr lang="en-US" sz="1200" dirty="0">
                <a:solidFill>
                  <a:schemeClr val="accent1"/>
                </a:solidFill>
              </a:rPr>
              <a:t>and is a </a:t>
            </a:r>
            <a:r>
              <a:rPr lang="en-US" sz="1200" b="1" dirty="0">
                <a:solidFill>
                  <a:schemeClr val="accent1"/>
                </a:solidFill>
              </a:rPr>
              <a:t>strong</a:t>
            </a:r>
            <a:r>
              <a:rPr lang="en-US" sz="1200" dirty="0">
                <a:solidFill>
                  <a:schemeClr val="accent1"/>
                </a:solidFill>
              </a:rPr>
              <a:t> and </a:t>
            </a:r>
            <a:r>
              <a:rPr lang="en-US" sz="1200" b="1" dirty="0">
                <a:solidFill>
                  <a:schemeClr val="accent1"/>
                </a:solidFill>
              </a:rPr>
              <a:t>violent stimulant </a:t>
            </a:r>
            <a:r>
              <a:rPr lang="en-US" sz="1200" dirty="0">
                <a:solidFill>
                  <a:schemeClr val="accent1"/>
                </a:solidFill>
              </a:rPr>
              <a:t>of the </a:t>
            </a:r>
            <a:r>
              <a:rPr lang="en-US" sz="1200" i="1" dirty="0">
                <a:solidFill>
                  <a:schemeClr val="accent1"/>
                </a:solidFill>
              </a:rPr>
              <a:t>neurovegetative system</a:t>
            </a:r>
            <a:r>
              <a:rPr lang="en-US" sz="1200" dirty="0">
                <a:solidFill>
                  <a:schemeClr val="accent1"/>
                </a:solidFill>
              </a:rPr>
              <a:t>.</a:t>
            </a:r>
          </a:p>
        </p:txBody>
      </p:sp>
      <p:sp>
        <p:nvSpPr>
          <p:cNvPr id="13" name="Text Placeholder 1">
            <a:extLst>
              <a:ext uri="{FF2B5EF4-FFF2-40B4-BE49-F238E27FC236}">
                <a16:creationId xmlns:a16="http://schemas.microsoft.com/office/drawing/2014/main" id="{C942B812-F5C7-43E7-911F-2BF645092BB8}"/>
              </a:ext>
            </a:extLst>
          </p:cNvPr>
          <p:cNvSpPr txBox="1">
            <a:spLocks/>
          </p:cNvSpPr>
          <p:nvPr/>
        </p:nvSpPr>
        <p:spPr bwMode="auto">
          <a:xfrm>
            <a:off x="6519921" y="2664171"/>
            <a:ext cx="5064399" cy="391842"/>
          </a:xfrm>
          <a:prstGeom prst="rect">
            <a:avLst/>
          </a:prstGeom>
          <a:noFill/>
          <a:ln>
            <a:noFill/>
            <a:prstDash val="sysDash"/>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50g of nicotine </a:t>
            </a:r>
            <a:r>
              <a:rPr lang="en-US" sz="1200" dirty="0">
                <a:solidFill>
                  <a:schemeClr val="accent1"/>
                </a:solidFill>
              </a:rPr>
              <a:t>(the content of 4 cigarettes) can kill a person within minutes</a:t>
            </a:r>
          </a:p>
        </p:txBody>
      </p:sp>
      <p:sp>
        <p:nvSpPr>
          <p:cNvPr id="14" name="Text Placeholder 1">
            <a:extLst>
              <a:ext uri="{FF2B5EF4-FFF2-40B4-BE49-F238E27FC236}">
                <a16:creationId xmlns:a16="http://schemas.microsoft.com/office/drawing/2014/main" id="{35855C89-2A17-4587-ABD1-64A723CB5FA6}"/>
              </a:ext>
            </a:extLst>
          </p:cNvPr>
          <p:cNvSpPr txBox="1">
            <a:spLocks/>
          </p:cNvSpPr>
          <p:nvPr/>
        </p:nvSpPr>
        <p:spPr bwMode="auto">
          <a:xfrm>
            <a:off x="6519920" y="3275656"/>
            <a:ext cx="5064399" cy="391842"/>
          </a:xfrm>
          <a:prstGeom prst="rect">
            <a:avLst/>
          </a:prstGeom>
          <a:noFill/>
          <a:ln>
            <a:noFill/>
            <a:prstDash val="sysDash"/>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Nicotine is </a:t>
            </a:r>
            <a:r>
              <a:rPr lang="en-US" sz="1200" i="1" dirty="0">
                <a:solidFill>
                  <a:schemeClr val="accent1"/>
                </a:solidFill>
              </a:rPr>
              <a:t>quickly absorbed </a:t>
            </a:r>
            <a:r>
              <a:rPr lang="en-US" sz="1200" dirty="0">
                <a:solidFill>
                  <a:schemeClr val="accent1"/>
                </a:solidFill>
              </a:rPr>
              <a:t>in the bloodstream, and it reaches the </a:t>
            </a:r>
            <a:r>
              <a:rPr lang="en-US" sz="1200" b="1" dirty="0">
                <a:solidFill>
                  <a:schemeClr val="accent1"/>
                </a:solidFill>
              </a:rPr>
              <a:t>heart</a:t>
            </a:r>
            <a:r>
              <a:rPr lang="en-US" sz="1200" dirty="0">
                <a:solidFill>
                  <a:schemeClr val="accent1"/>
                </a:solidFill>
              </a:rPr>
              <a:t> through, </a:t>
            </a:r>
            <a:r>
              <a:rPr lang="en-US" sz="1200" b="1" dirty="0">
                <a:solidFill>
                  <a:schemeClr val="accent1"/>
                </a:solidFill>
              </a:rPr>
              <a:t>large blood vessels </a:t>
            </a:r>
            <a:r>
              <a:rPr lang="en-US" sz="1200" dirty="0">
                <a:solidFill>
                  <a:schemeClr val="accent1"/>
                </a:solidFill>
              </a:rPr>
              <a:t>and ultimately the </a:t>
            </a:r>
            <a:r>
              <a:rPr lang="en-US" sz="1200" b="1" dirty="0">
                <a:solidFill>
                  <a:schemeClr val="accent1"/>
                </a:solidFill>
              </a:rPr>
              <a:t>brain</a:t>
            </a:r>
          </a:p>
        </p:txBody>
      </p:sp>
      <p:sp>
        <p:nvSpPr>
          <p:cNvPr id="15" name="Text Placeholder 1">
            <a:extLst>
              <a:ext uri="{FF2B5EF4-FFF2-40B4-BE49-F238E27FC236}">
                <a16:creationId xmlns:a16="http://schemas.microsoft.com/office/drawing/2014/main" id="{D44FDFB2-100C-4981-B85E-E3BF2EEF8D32}"/>
              </a:ext>
            </a:extLst>
          </p:cNvPr>
          <p:cNvSpPr txBox="1">
            <a:spLocks/>
          </p:cNvSpPr>
          <p:nvPr/>
        </p:nvSpPr>
        <p:spPr bwMode="auto">
          <a:xfrm>
            <a:off x="6519920" y="3958068"/>
            <a:ext cx="5064399" cy="391842"/>
          </a:xfrm>
          <a:prstGeom prst="rect">
            <a:avLst/>
          </a:prstGeom>
          <a:noFill/>
          <a:ln>
            <a:noFill/>
            <a:prstDash val="sysDash"/>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The body gets </a:t>
            </a:r>
            <a:r>
              <a:rPr lang="en-US" sz="1200" b="1" dirty="0">
                <a:solidFill>
                  <a:schemeClr val="accent1"/>
                </a:solidFill>
              </a:rPr>
              <a:t>used to nicotine</a:t>
            </a:r>
            <a:r>
              <a:rPr lang="en-US" sz="1200" dirty="0">
                <a:solidFill>
                  <a:schemeClr val="accent1"/>
                </a:solidFill>
              </a:rPr>
              <a:t> very quickly, because it is a </a:t>
            </a:r>
            <a:r>
              <a:rPr lang="en-US" sz="1200" b="1" dirty="0">
                <a:solidFill>
                  <a:schemeClr val="accent1"/>
                </a:solidFill>
              </a:rPr>
              <a:t>psychoactive</a:t>
            </a:r>
            <a:r>
              <a:rPr lang="en-US" sz="1200" dirty="0">
                <a:solidFill>
                  <a:schemeClr val="accent1"/>
                </a:solidFill>
              </a:rPr>
              <a:t> substance that </a:t>
            </a:r>
            <a:r>
              <a:rPr lang="en-US" sz="1200" b="1" dirty="0">
                <a:solidFill>
                  <a:schemeClr val="accent1"/>
                </a:solidFill>
              </a:rPr>
              <a:t>increases energy </a:t>
            </a:r>
            <a:r>
              <a:rPr lang="en-US" sz="1200" dirty="0">
                <a:solidFill>
                  <a:schemeClr val="accent1"/>
                </a:solidFill>
              </a:rPr>
              <a:t>and </a:t>
            </a:r>
            <a:r>
              <a:rPr lang="en-US" sz="1200" b="1" dirty="0">
                <a:solidFill>
                  <a:schemeClr val="accent1"/>
                </a:solidFill>
              </a:rPr>
              <a:t>concentration power</a:t>
            </a:r>
            <a:r>
              <a:rPr lang="en-US" sz="1200" dirty="0">
                <a:solidFill>
                  <a:schemeClr val="accent1"/>
                </a:solidFill>
              </a:rPr>
              <a:t>. </a:t>
            </a:r>
          </a:p>
        </p:txBody>
      </p:sp>
      <p:sp>
        <p:nvSpPr>
          <p:cNvPr id="16" name="Text Placeholder 1">
            <a:extLst>
              <a:ext uri="{FF2B5EF4-FFF2-40B4-BE49-F238E27FC236}">
                <a16:creationId xmlns:a16="http://schemas.microsoft.com/office/drawing/2014/main" id="{69D67697-86AD-4B68-9601-AEA063C453C9}"/>
              </a:ext>
            </a:extLst>
          </p:cNvPr>
          <p:cNvSpPr txBox="1">
            <a:spLocks/>
          </p:cNvSpPr>
          <p:nvPr/>
        </p:nvSpPr>
        <p:spPr bwMode="auto">
          <a:xfrm>
            <a:off x="6519920" y="4675728"/>
            <a:ext cx="5064399" cy="391842"/>
          </a:xfrm>
          <a:prstGeom prst="rect">
            <a:avLst/>
          </a:prstGeom>
          <a:noFill/>
          <a:ln>
            <a:noFill/>
            <a:prstDash val="sysDash"/>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The active properties of nicotine act primarily on the </a:t>
            </a:r>
            <a:r>
              <a:rPr lang="en-US" sz="1200" b="1" dirty="0">
                <a:solidFill>
                  <a:schemeClr val="accent1"/>
                </a:solidFill>
              </a:rPr>
              <a:t>reward</a:t>
            </a:r>
            <a:r>
              <a:rPr lang="en-US" sz="1200" dirty="0">
                <a:solidFill>
                  <a:schemeClr val="accent1"/>
                </a:solidFill>
              </a:rPr>
              <a:t> and </a:t>
            </a:r>
            <a:r>
              <a:rPr lang="en-US" sz="1200" b="1" dirty="0">
                <a:solidFill>
                  <a:schemeClr val="accent1"/>
                </a:solidFill>
              </a:rPr>
              <a:t>memory</a:t>
            </a:r>
            <a:r>
              <a:rPr lang="en-US" sz="1200" dirty="0">
                <a:solidFill>
                  <a:schemeClr val="accent1"/>
                </a:solidFill>
              </a:rPr>
              <a:t> systems</a:t>
            </a:r>
          </a:p>
        </p:txBody>
      </p:sp>
      <p:sp>
        <p:nvSpPr>
          <p:cNvPr id="27" name="Text Placeholder 4">
            <a:extLst>
              <a:ext uri="{FF2B5EF4-FFF2-40B4-BE49-F238E27FC236}">
                <a16:creationId xmlns:a16="http://schemas.microsoft.com/office/drawing/2014/main" id="{2A262481-65E1-4645-A336-C9C6AF90A02F}"/>
              </a:ext>
            </a:extLst>
          </p:cNvPr>
          <p:cNvSpPr txBox="1">
            <a:spLocks/>
          </p:cNvSpPr>
          <p:nvPr/>
        </p:nvSpPr>
        <p:spPr>
          <a:xfrm>
            <a:off x="6462742" y="1678762"/>
            <a:ext cx="1048698" cy="391842"/>
          </a:xfrm>
          <a:prstGeom prst="rect">
            <a:avLst/>
          </a:prstGeom>
          <a:ln w="12700">
            <a:noFill/>
          </a:ln>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rgbClr val="0070C0"/>
                </a:solidFill>
              </a:rPr>
              <a:t>NICOTINE</a:t>
            </a:r>
          </a:p>
        </p:txBody>
      </p:sp>
      <p:pic>
        <p:nvPicPr>
          <p:cNvPr id="28" name="Picture 27">
            <a:extLst>
              <a:ext uri="{FF2B5EF4-FFF2-40B4-BE49-F238E27FC236}">
                <a16:creationId xmlns:a16="http://schemas.microsoft.com/office/drawing/2014/main" id="{66A1FEF8-83D8-4829-9255-6221E523D512}"/>
              </a:ext>
            </a:extLst>
          </p:cNvPr>
          <p:cNvPicPr>
            <a:picLocks noChangeAspect="1"/>
          </p:cNvPicPr>
          <p:nvPr/>
        </p:nvPicPr>
        <p:blipFill>
          <a:blip r:embed="rId2"/>
          <a:stretch>
            <a:fillRect/>
          </a:stretch>
        </p:blipFill>
        <p:spPr>
          <a:xfrm>
            <a:off x="5948712" y="2007480"/>
            <a:ext cx="525268" cy="525268"/>
          </a:xfrm>
          <a:prstGeom prst="rect">
            <a:avLst/>
          </a:prstGeom>
        </p:spPr>
      </p:pic>
      <p:pic>
        <p:nvPicPr>
          <p:cNvPr id="30" name="Picture 29">
            <a:extLst>
              <a:ext uri="{FF2B5EF4-FFF2-40B4-BE49-F238E27FC236}">
                <a16:creationId xmlns:a16="http://schemas.microsoft.com/office/drawing/2014/main" id="{7EEBC158-2503-4543-A8FA-A41F39FE210F}"/>
              </a:ext>
            </a:extLst>
          </p:cNvPr>
          <p:cNvPicPr>
            <a:picLocks noChangeAspect="1"/>
          </p:cNvPicPr>
          <p:nvPr/>
        </p:nvPicPr>
        <p:blipFill>
          <a:blip r:embed="rId3"/>
          <a:stretch>
            <a:fillRect/>
          </a:stretch>
        </p:blipFill>
        <p:spPr>
          <a:xfrm>
            <a:off x="5925561" y="2607560"/>
            <a:ext cx="548419" cy="568241"/>
          </a:xfrm>
          <a:prstGeom prst="rect">
            <a:avLst/>
          </a:prstGeom>
        </p:spPr>
      </p:pic>
      <p:pic>
        <p:nvPicPr>
          <p:cNvPr id="65" name="Picture 64">
            <a:extLst>
              <a:ext uri="{FF2B5EF4-FFF2-40B4-BE49-F238E27FC236}">
                <a16:creationId xmlns:a16="http://schemas.microsoft.com/office/drawing/2014/main" id="{3BE06666-E85D-4645-8F76-76B76AFEAB44}"/>
              </a:ext>
            </a:extLst>
          </p:cNvPr>
          <p:cNvPicPr>
            <a:picLocks noChangeAspect="1"/>
          </p:cNvPicPr>
          <p:nvPr/>
        </p:nvPicPr>
        <p:blipFill>
          <a:blip r:embed="rId4"/>
          <a:stretch>
            <a:fillRect/>
          </a:stretch>
        </p:blipFill>
        <p:spPr>
          <a:xfrm>
            <a:off x="5863245" y="3299294"/>
            <a:ext cx="610735" cy="526496"/>
          </a:xfrm>
          <a:prstGeom prst="rect">
            <a:avLst/>
          </a:prstGeom>
        </p:spPr>
      </p:pic>
      <p:pic>
        <p:nvPicPr>
          <p:cNvPr id="67" name="Picture 66">
            <a:extLst>
              <a:ext uri="{FF2B5EF4-FFF2-40B4-BE49-F238E27FC236}">
                <a16:creationId xmlns:a16="http://schemas.microsoft.com/office/drawing/2014/main" id="{D2FFB741-18D6-492A-A9D7-3FB065161D84}"/>
              </a:ext>
            </a:extLst>
          </p:cNvPr>
          <p:cNvPicPr>
            <a:picLocks noChangeAspect="1"/>
          </p:cNvPicPr>
          <p:nvPr/>
        </p:nvPicPr>
        <p:blipFill>
          <a:blip r:embed="rId5"/>
          <a:stretch>
            <a:fillRect/>
          </a:stretch>
        </p:blipFill>
        <p:spPr>
          <a:xfrm>
            <a:off x="5859440" y="3949283"/>
            <a:ext cx="579578" cy="579578"/>
          </a:xfrm>
          <a:prstGeom prst="rect">
            <a:avLst/>
          </a:prstGeom>
        </p:spPr>
      </p:pic>
      <p:pic>
        <p:nvPicPr>
          <p:cNvPr id="69" name="Picture 68">
            <a:extLst>
              <a:ext uri="{FF2B5EF4-FFF2-40B4-BE49-F238E27FC236}">
                <a16:creationId xmlns:a16="http://schemas.microsoft.com/office/drawing/2014/main" id="{EC5EFAC5-E03A-46C0-8C3C-A058ED744E6A}"/>
              </a:ext>
            </a:extLst>
          </p:cNvPr>
          <p:cNvPicPr>
            <a:picLocks noChangeAspect="1"/>
          </p:cNvPicPr>
          <p:nvPr/>
        </p:nvPicPr>
        <p:blipFill>
          <a:blip r:embed="rId6"/>
          <a:stretch>
            <a:fillRect/>
          </a:stretch>
        </p:blipFill>
        <p:spPr>
          <a:xfrm>
            <a:off x="5859440" y="4593002"/>
            <a:ext cx="670455" cy="626249"/>
          </a:xfrm>
          <a:prstGeom prst="rect">
            <a:avLst/>
          </a:prstGeom>
        </p:spPr>
      </p:pic>
      <p:pic>
        <p:nvPicPr>
          <p:cNvPr id="75" name="Picture 74">
            <a:extLst>
              <a:ext uri="{FF2B5EF4-FFF2-40B4-BE49-F238E27FC236}">
                <a16:creationId xmlns:a16="http://schemas.microsoft.com/office/drawing/2014/main" id="{7C682975-13CC-42DA-ACF0-AEA708353EB2}"/>
              </a:ext>
            </a:extLst>
          </p:cNvPr>
          <p:cNvPicPr>
            <a:picLocks noChangeAspect="1"/>
          </p:cNvPicPr>
          <p:nvPr/>
        </p:nvPicPr>
        <p:blipFill>
          <a:blip r:embed="rId7"/>
          <a:stretch>
            <a:fillRect/>
          </a:stretch>
        </p:blipFill>
        <p:spPr>
          <a:xfrm>
            <a:off x="1115680" y="1644986"/>
            <a:ext cx="4235486" cy="4535681"/>
          </a:xfrm>
          <a:prstGeom prst="rect">
            <a:avLst/>
          </a:prstGeom>
        </p:spPr>
      </p:pic>
    </p:spTree>
    <p:extLst>
      <p:ext uri="{BB962C8B-B14F-4D97-AF65-F5344CB8AC3E}">
        <p14:creationId xmlns:p14="http://schemas.microsoft.com/office/powerpoint/2010/main" val="308826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de-CH" dirty="0"/>
              <a:t>Quitting</a:t>
            </a:r>
            <a:endParaRPr lang="en-US" dirty="0"/>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18</a:t>
            </a:fld>
            <a:endParaRPr lang="en-US" dirty="0"/>
          </a:p>
        </p:txBody>
      </p:sp>
      <p:sp>
        <p:nvSpPr>
          <p:cNvPr id="64" name="Rectangle 63">
            <a:extLst>
              <a:ext uri="{FF2B5EF4-FFF2-40B4-BE49-F238E27FC236}">
                <a16:creationId xmlns:a16="http://schemas.microsoft.com/office/drawing/2014/main" id="{2D1F2A59-1E14-46C4-8E53-0524AABDA308}"/>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2E2CFCF1-856B-452D-A20E-6D61F7EFE679}"/>
              </a:ext>
            </a:extLst>
          </p:cNvPr>
          <p:cNvSpPr txBox="1">
            <a:spLocks/>
          </p:cNvSpPr>
          <p:nvPr/>
        </p:nvSpPr>
        <p:spPr>
          <a:xfrm>
            <a:off x="609600" y="1310880"/>
            <a:ext cx="10972800" cy="579577"/>
          </a:xfrm>
          <a:prstGeom prst="rect">
            <a:avLst/>
          </a:prstGeom>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dirty="0">
                <a:solidFill>
                  <a:schemeClr val="accent1"/>
                </a:solidFill>
              </a:rPr>
              <a:t>Each person has  the right to choose freely whether they want to smoke. The important thing is to be conscious that our choices we make can negatively impact our life, but also the lives of the people surrounding us..</a:t>
            </a:r>
          </a:p>
        </p:txBody>
      </p:sp>
      <p:sp>
        <p:nvSpPr>
          <p:cNvPr id="12" name="Text Placeholder 1">
            <a:extLst>
              <a:ext uri="{FF2B5EF4-FFF2-40B4-BE49-F238E27FC236}">
                <a16:creationId xmlns:a16="http://schemas.microsoft.com/office/drawing/2014/main" id="{F194BC8B-F917-4555-B442-5C5B625081AF}"/>
              </a:ext>
            </a:extLst>
          </p:cNvPr>
          <p:cNvSpPr txBox="1">
            <a:spLocks/>
          </p:cNvSpPr>
          <p:nvPr/>
        </p:nvSpPr>
        <p:spPr bwMode="auto">
          <a:xfrm>
            <a:off x="1015807" y="2385707"/>
            <a:ext cx="2641792" cy="391842"/>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Quitting </a:t>
            </a:r>
            <a:r>
              <a:rPr lang="en-US" sz="1200" b="1" dirty="0">
                <a:solidFill>
                  <a:schemeClr val="accent1"/>
                </a:solidFill>
              </a:rPr>
              <a:t>reduces the risk of sickness </a:t>
            </a:r>
            <a:r>
              <a:rPr lang="en-US" sz="1200" dirty="0">
                <a:solidFill>
                  <a:schemeClr val="accent1"/>
                </a:solidFill>
              </a:rPr>
              <a:t>and </a:t>
            </a:r>
            <a:r>
              <a:rPr lang="en-US" sz="1200" b="1" dirty="0">
                <a:solidFill>
                  <a:schemeClr val="accent1"/>
                </a:solidFill>
              </a:rPr>
              <a:t>susceptibility to infections</a:t>
            </a:r>
          </a:p>
        </p:txBody>
      </p:sp>
      <p:sp>
        <p:nvSpPr>
          <p:cNvPr id="13" name="Text Placeholder 1">
            <a:extLst>
              <a:ext uri="{FF2B5EF4-FFF2-40B4-BE49-F238E27FC236}">
                <a16:creationId xmlns:a16="http://schemas.microsoft.com/office/drawing/2014/main" id="{C942B812-F5C7-43E7-911F-2BF645092BB8}"/>
              </a:ext>
            </a:extLst>
          </p:cNvPr>
          <p:cNvSpPr txBox="1">
            <a:spLocks/>
          </p:cNvSpPr>
          <p:nvPr/>
        </p:nvSpPr>
        <p:spPr bwMode="auto">
          <a:xfrm>
            <a:off x="1015807" y="3062159"/>
            <a:ext cx="2641792" cy="391842"/>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dirty="0">
                <a:solidFill>
                  <a:schemeClr val="accent1"/>
                </a:solidFill>
              </a:rPr>
              <a:t>Hair</a:t>
            </a:r>
            <a:r>
              <a:rPr lang="en-US" sz="1200" dirty="0">
                <a:solidFill>
                  <a:schemeClr val="accent1"/>
                </a:solidFill>
              </a:rPr>
              <a:t>, </a:t>
            </a:r>
            <a:r>
              <a:rPr lang="en-US" sz="1200" i="1" dirty="0">
                <a:solidFill>
                  <a:schemeClr val="accent1"/>
                </a:solidFill>
              </a:rPr>
              <a:t>clothes</a:t>
            </a:r>
            <a:r>
              <a:rPr lang="en-US" sz="1200" dirty="0">
                <a:solidFill>
                  <a:schemeClr val="accent1"/>
                </a:solidFill>
              </a:rPr>
              <a:t> and </a:t>
            </a:r>
            <a:r>
              <a:rPr lang="en-US" sz="1200" i="1" dirty="0">
                <a:solidFill>
                  <a:schemeClr val="accent1"/>
                </a:solidFill>
              </a:rPr>
              <a:t>breath</a:t>
            </a:r>
            <a:r>
              <a:rPr lang="en-US" sz="1200" dirty="0">
                <a:solidFill>
                  <a:schemeClr val="accent1"/>
                </a:solidFill>
              </a:rPr>
              <a:t> will not be negatively affected by the</a:t>
            </a:r>
            <a:r>
              <a:rPr lang="en-US" sz="1200" b="1" dirty="0">
                <a:solidFill>
                  <a:schemeClr val="accent1"/>
                </a:solidFill>
              </a:rPr>
              <a:t> tobacco smell</a:t>
            </a:r>
          </a:p>
        </p:txBody>
      </p:sp>
      <p:sp>
        <p:nvSpPr>
          <p:cNvPr id="14" name="Text Placeholder 1">
            <a:extLst>
              <a:ext uri="{FF2B5EF4-FFF2-40B4-BE49-F238E27FC236}">
                <a16:creationId xmlns:a16="http://schemas.microsoft.com/office/drawing/2014/main" id="{35855C89-2A17-4587-ABD1-64A723CB5FA6}"/>
              </a:ext>
            </a:extLst>
          </p:cNvPr>
          <p:cNvSpPr txBox="1">
            <a:spLocks/>
          </p:cNvSpPr>
          <p:nvPr/>
        </p:nvSpPr>
        <p:spPr bwMode="auto">
          <a:xfrm>
            <a:off x="1015807" y="3809585"/>
            <a:ext cx="2641792" cy="391842"/>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dirty="0">
                <a:solidFill>
                  <a:schemeClr val="accent1"/>
                </a:solidFill>
              </a:rPr>
              <a:t>Teeth</a:t>
            </a:r>
            <a:r>
              <a:rPr lang="en-US" sz="1200" dirty="0">
                <a:solidFill>
                  <a:schemeClr val="accent1"/>
                </a:solidFill>
              </a:rPr>
              <a:t> and </a:t>
            </a:r>
            <a:r>
              <a:rPr lang="en-US" sz="1200" i="1" dirty="0">
                <a:solidFill>
                  <a:schemeClr val="accent1"/>
                </a:solidFill>
              </a:rPr>
              <a:t>fingers</a:t>
            </a:r>
            <a:r>
              <a:rPr lang="en-US" sz="1200" dirty="0">
                <a:solidFill>
                  <a:schemeClr val="accent1"/>
                </a:solidFill>
              </a:rPr>
              <a:t> will regain their </a:t>
            </a:r>
            <a:r>
              <a:rPr lang="en-US" sz="1200" b="1" dirty="0">
                <a:solidFill>
                  <a:schemeClr val="accent1"/>
                </a:solidFill>
              </a:rPr>
              <a:t>natural color</a:t>
            </a:r>
          </a:p>
        </p:txBody>
      </p:sp>
      <p:sp>
        <p:nvSpPr>
          <p:cNvPr id="15" name="Text Placeholder 1">
            <a:extLst>
              <a:ext uri="{FF2B5EF4-FFF2-40B4-BE49-F238E27FC236}">
                <a16:creationId xmlns:a16="http://schemas.microsoft.com/office/drawing/2014/main" id="{D44FDFB2-100C-4981-B85E-E3BF2EEF8D32}"/>
              </a:ext>
            </a:extLst>
          </p:cNvPr>
          <p:cNvSpPr txBox="1">
            <a:spLocks/>
          </p:cNvSpPr>
          <p:nvPr/>
        </p:nvSpPr>
        <p:spPr bwMode="auto">
          <a:xfrm>
            <a:off x="1015807" y="4415063"/>
            <a:ext cx="2641792" cy="391842"/>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Quitting </a:t>
            </a:r>
            <a:r>
              <a:rPr lang="en-US" sz="1200" b="1" dirty="0">
                <a:solidFill>
                  <a:schemeClr val="accent1"/>
                </a:solidFill>
              </a:rPr>
              <a:t>increase the level of physical fitness</a:t>
            </a:r>
            <a:r>
              <a:rPr lang="en-US" sz="1200" dirty="0">
                <a:solidFill>
                  <a:schemeClr val="accent1"/>
                </a:solidFill>
              </a:rPr>
              <a:t> and improves immunity</a:t>
            </a:r>
          </a:p>
        </p:txBody>
      </p:sp>
      <p:sp>
        <p:nvSpPr>
          <p:cNvPr id="16" name="Text Placeholder 1">
            <a:extLst>
              <a:ext uri="{FF2B5EF4-FFF2-40B4-BE49-F238E27FC236}">
                <a16:creationId xmlns:a16="http://schemas.microsoft.com/office/drawing/2014/main" id="{69D67697-86AD-4B68-9601-AEA063C453C9}"/>
              </a:ext>
            </a:extLst>
          </p:cNvPr>
          <p:cNvSpPr txBox="1">
            <a:spLocks/>
          </p:cNvSpPr>
          <p:nvPr/>
        </p:nvSpPr>
        <p:spPr bwMode="auto">
          <a:xfrm>
            <a:off x="1015807" y="5252650"/>
            <a:ext cx="2641792" cy="267749"/>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Quitting saves </a:t>
            </a:r>
            <a:r>
              <a:rPr lang="en-US" sz="1200" b="1" dirty="0">
                <a:solidFill>
                  <a:schemeClr val="accent1"/>
                </a:solidFill>
              </a:rPr>
              <a:t>money</a:t>
            </a:r>
          </a:p>
        </p:txBody>
      </p:sp>
      <p:sp>
        <p:nvSpPr>
          <p:cNvPr id="27" name="Text Placeholder 4">
            <a:extLst>
              <a:ext uri="{FF2B5EF4-FFF2-40B4-BE49-F238E27FC236}">
                <a16:creationId xmlns:a16="http://schemas.microsoft.com/office/drawing/2014/main" id="{2A262481-65E1-4645-A336-C9C6AF90A02F}"/>
              </a:ext>
            </a:extLst>
          </p:cNvPr>
          <p:cNvSpPr txBox="1">
            <a:spLocks/>
          </p:cNvSpPr>
          <p:nvPr/>
        </p:nvSpPr>
        <p:spPr>
          <a:xfrm>
            <a:off x="958628" y="2039086"/>
            <a:ext cx="2907316" cy="391842"/>
          </a:xfrm>
          <a:prstGeom prst="rect">
            <a:avLst/>
          </a:prstGeom>
          <a:ln w="12700">
            <a:noFill/>
          </a:ln>
        </p:spPr>
        <p:txBody>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rgbClr val="0070C0"/>
                </a:solidFill>
              </a:rPr>
              <a:t>POSITIVE EFFECTS QUITTING</a:t>
            </a:r>
          </a:p>
        </p:txBody>
      </p:sp>
      <p:sp>
        <p:nvSpPr>
          <p:cNvPr id="18" name="Text Placeholder 1">
            <a:extLst>
              <a:ext uri="{FF2B5EF4-FFF2-40B4-BE49-F238E27FC236}">
                <a16:creationId xmlns:a16="http://schemas.microsoft.com/office/drawing/2014/main" id="{13CC739C-A340-49F4-A7A6-FB0B76D59CB9}"/>
              </a:ext>
            </a:extLst>
          </p:cNvPr>
          <p:cNvSpPr txBox="1">
            <a:spLocks/>
          </p:cNvSpPr>
          <p:nvPr/>
        </p:nvSpPr>
        <p:spPr bwMode="auto">
          <a:xfrm>
            <a:off x="1015807" y="5782089"/>
            <a:ext cx="2641792" cy="267749"/>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Quitting </a:t>
            </a:r>
            <a:r>
              <a:rPr lang="en-US" sz="1200" b="1" dirty="0">
                <a:solidFill>
                  <a:schemeClr val="accent1"/>
                </a:solidFill>
              </a:rPr>
              <a:t>lengthens</a:t>
            </a:r>
            <a:r>
              <a:rPr lang="en-US" sz="1200" dirty="0">
                <a:solidFill>
                  <a:schemeClr val="accent1"/>
                </a:solidFill>
              </a:rPr>
              <a:t> </a:t>
            </a:r>
            <a:r>
              <a:rPr lang="en-US" sz="1200" b="1" dirty="0">
                <a:solidFill>
                  <a:schemeClr val="accent1"/>
                </a:solidFill>
              </a:rPr>
              <a:t>the life span</a:t>
            </a:r>
          </a:p>
        </p:txBody>
      </p:sp>
      <p:sp>
        <p:nvSpPr>
          <p:cNvPr id="25" name="Text Placeholder 1">
            <a:extLst>
              <a:ext uri="{FF2B5EF4-FFF2-40B4-BE49-F238E27FC236}">
                <a16:creationId xmlns:a16="http://schemas.microsoft.com/office/drawing/2014/main" id="{492FFE7E-FDF2-4DBC-AF96-A20E8D0AC25D}"/>
              </a:ext>
            </a:extLst>
          </p:cNvPr>
          <p:cNvSpPr txBox="1">
            <a:spLocks/>
          </p:cNvSpPr>
          <p:nvPr/>
        </p:nvSpPr>
        <p:spPr bwMode="auto">
          <a:xfrm>
            <a:off x="8263938" y="1942111"/>
            <a:ext cx="3304714" cy="1204371"/>
          </a:xfrm>
          <a:prstGeom prst="rect">
            <a:avLst/>
          </a:prstGeom>
          <a:noFill/>
          <a:ln>
            <a:solidFill>
              <a:schemeClr val="tx2"/>
            </a:solidFill>
            <a:prstDash val="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STEP 1: PREPARE TO QUIT</a:t>
            </a:r>
          </a:p>
          <a:p>
            <a:pPr marL="171450" indent="-171450">
              <a:buFont typeface="Arial" panose="020B0604020202020204" pitchFamily="34" charset="0"/>
              <a:buChar char="•"/>
            </a:pPr>
            <a:r>
              <a:rPr lang="en-US" sz="1200" dirty="0">
                <a:solidFill>
                  <a:schemeClr val="accent1"/>
                </a:solidFill>
              </a:rPr>
              <a:t>Be aware of </a:t>
            </a:r>
            <a:r>
              <a:rPr lang="en-US" sz="1200" b="1" dirty="0">
                <a:solidFill>
                  <a:schemeClr val="accent1"/>
                </a:solidFill>
              </a:rPr>
              <a:t>when</a:t>
            </a:r>
            <a:r>
              <a:rPr lang="en-US" sz="1200" dirty="0">
                <a:solidFill>
                  <a:schemeClr val="accent1"/>
                </a:solidFill>
              </a:rPr>
              <a:t> and </a:t>
            </a:r>
            <a:r>
              <a:rPr lang="en-US" sz="1200" b="1" dirty="0">
                <a:solidFill>
                  <a:schemeClr val="accent1"/>
                </a:solidFill>
              </a:rPr>
              <a:t>why</a:t>
            </a:r>
            <a:r>
              <a:rPr lang="en-US" sz="1200" dirty="0">
                <a:solidFill>
                  <a:schemeClr val="accent1"/>
                </a:solidFill>
              </a:rPr>
              <a:t> you smoke</a:t>
            </a:r>
          </a:p>
          <a:p>
            <a:pPr marL="171450" indent="-171450">
              <a:buFont typeface="Arial" panose="020B0604020202020204" pitchFamily="34" charset="0"/>
              <a:buChar char="•"/>
            </a:pPr>
            <a:r>
              <a:rPr lang="en-US" sz="1200" b="1" dirty="0">
                <a:solidFill>
                  <a:schemeClr val="accent1"/>
                </a:solidFill>
              </a:rPr>
              <a:t>Reduce</a:t>
            </a:r>
            <a:r>
              <a:rPr lang="en-US" sz="1200" dirty="0">
                <a:solidFill>
                  <a:schemeClr val="accent1"/>
                </a:solidFill>
              </a:rPr>
              <a:t> </a:t>
            </a:r>
            <a:r>
              <a:rPr lang="en-US" sz="1200" b="1" dirty="0">
                <a:solidFill>
                  <a:schemeClr val="accent1"/>
                </a:solidFill>
              </a:rPr>
              <a:t>the number of cigarettes</a:t>
            </a:r>
          </a:p>
          <a:p>
            <a:pPr marL="171450" indent="-171450">
              <a:buFont typeface="Arial" panose="020B0604020202020204" pitchFamily="34" charset="0"/>
              <a:buChar char="•"/>
            </a:pPr>
            <a:r>
              <a:rPr lang="en-US" sz="1200" b="1" dirty="0">
                <a:solidFill>
                  <a:schemeClr val="accent1"/>
                </a:solidFill>
              </a:rPr>
              <a:t>Avoid smoking places </a:t>
            </a:r>
            <a:r>
              <a:rPr lang="en-US" sz="1200" dirty="0">
                <a:solidFill>
                  <a:schemeClr val="accent1"/>
                </a:solidFill>
              </a:rPr>
              <a:t>and try to hand out more with non-smokers</a:t>
            </a:r>
          </a:p>
          <a:p>
            <a:pPr marL="171450" indent="-171450">
              <a:buFont typeface="Arial" panose="020B0604020202020204" pitchFamily="34" charset="0"/>
              <a:buChar char="•"/>
            </a:pPr>
            <a:r>
              <a:rPr lang="en-US" sz="1200" dirty="0">
                <a:solidFill>
                  <a:schemeClr val="accent1"/>
                </a:solidFill>
              </a:rPr>
              <a:t>Set a fixed date for quitting</a:t>
            </a:r>
          </a:p>
        </p:txBody>
      </p:sp>
      <p:sp>
        <p:nvSpPr>
          <p:cNvPr id="26" name="Text Placeholder 1">
            <a:extLst>
              <a:ext uri="{FF2B5EF4-FFF2-40B4-BE49-F238E27FC236}">
                <a16:creationId xmlns:a16="http://schemas.microsoft.com/office/drawing/2014/main" id="{9B1923CA-94B9-450C-AEC7-D43D1E922DEF}"/>
              </a:ext>
            </a:extLst>
          </p:cNvPr>
          <p:cNvSpPr txBox="1">
            <a:spLocks/>
          </p:cNvSpPr>
          <p:nvPr/>
        </p:nvSpPr>
        <p:spPr bwMode="auto">
          <a:xfrm>
            <a:off x="8263938" y="3346550"/>
            <a:ext cx="3304714" cy="868444"/>
          </a:xfrm>
          <a:prstGeom prst="rect">
            <a:avLst/>
          </a:prstGeom>
          <a:noFill/>
          <a:ln>
            <a:solidFill>
              <a:schemeClr val="tx2"/>
            </a:solidFill>
            <a:prstDash val="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STEP 2: QUIT</a:t>
            </a:r>
          </a:p>
          <a:p>
            <a:pPr marL="171450" indent="-171450">
              <a:buFont typeface="Arial" panose="020B0604020202020204" pitchFamily="34" charset="0"/>
              <a:buChar char="•"/>
            </a:pPr>
            <a:r>
              <a:rPr lang="en-US" sz="1200" b="1" dirty="0">
                <a:solidFill>
                  <a:schemeClr val="accent1"/>
                </a:solidFill>
              </a:rPr>
              <a:t>Throw</a:t>
            </a:r>
            <a:r>
              <a:rPr lang="en-US" sz="1200" dirty="0">
                <a:solidFill>
                  <a:schemeClr val="accent1"/>
                </a:solidFill>
              </a:rPr>
              <a:t> your </a:t>
            </a:r>
            <a:r>
              <a:rPr lang="en-US" sz="1200" b="1" dirty="0">
                <a:solidFill>
                  <a:schemeClr val="accent1"/>
                </a:solidFill>
              </a:rPr>
              <a:t>cigarettes</a:t>
            </a:r>
            <a:r>
              <a:rPr lang="en-US" sz="1200" dirty="0">
                <a:solidFill>
                  <a:schemeClr val="accent1"/>
                </a:solidFill>
              </a:rPr>
              <a:t> away</a:t>
            </a:r>
          </a:p>
          <a:p>
            <a:pPr marL="171450" indent="-171450">
              <a:buFont typeface="Arial" panose="020B0604020202020204" pitchFamily="34" charset="0"/>
              <a:buChar char="•"/>
            </a:pPr>
            <a:r>
              <a:rPr lang="en-US" sz="1200" dirty="0">
                <a:solidFill>
                  <a:schemeClr val="accent1"/>
                </a:solidFill>
              </a:rPr>
              <a:t>Keep yourself </a:t>
            </a:r>
            <a:r>
              <a:rPr lang="en-US" sz="1200" b="1" dirty="0">
                <a:solidFill>
                  <a:schemeClr val="accent1"/>
                </a:solidFill>
              </a:rPr>
              <a:t>busy with other activities</a:t>
            </a:r>
          </a:p>
          <a:p>
            <a:pPr marL="171450" indent="-171450">
              <a:buFont typeface="Arial" panose="020B0604020202020204" pitchFamily="34" charset="0"/>
              <a:buChar char="•"/>
            </a:pPr>
            <a:r>
              <a:rPr lang="en-US" sz="1200" dirty="0">
                <a:solidFill>
                  <a:schemeClr val="accent1"/>
                </a:solidFill>
              </a:rPr>
              <a:t>If you feel the need to smoke, </a:t>
            </a:r>
            <a:r>
              <a:rPr lang="en-US" sz="1200" b="1" dirty="0">
                <a:solidFill>
                  <a:schemeClr val="accent1"/>
                </a:solidFill>
              </a:rPr>
              <a:t>chew gum </a:t>
            </a:r>
            <a:r>
              <a:rPr lang="en-US" sz="1200" dirty="0">
                <a:solidFill>
                  <a:schemeClr val="accent1"/>
                </a:solidFill>
                <a:sym typeface="Wingdings" panose="05000000000000000000" pitchFamily="2" charset="2"/>
              </a:rPr>
              <a:t></a:t>
            </a:r>
            <a:endParaRPr lang="en-US" sz="1200" dirty="0">
              <a:solidFill>
                <a:schemeClr val="accent1"/>
              </a:solidFill>
            </a:endParaRPr>
          </a:p>
        </p:txBody>
      </p:sp>
      <p:sp>
        <p:nvSpPr>
          <p:cNvPr id="29" name="Text Placeholder 1">
            <a:extLst>
              <a:ext uri="{FF2B5EF4-FFF2-40B4-BE49-F238E27FC236}">
                <a16:creationId xmlns:a16="http://schemas.microsoft.com/office/drawing/2014/main" id="{EFF1D116-C596-465F-9B51-3204E458A23F}"/>
              </a:ext>
            </a:extLst>
          </p:cNvPr>
          <p:cNvSpPr txBox="1">
            <a:spLocks/>
          </p:cNvSpPr>
          <p:nvPr/>
        </p:nvSpPr>
        <p:spPr bwMode="auto">
          <a:xfrm>
            <a:off x="8263938" y="4415063"/>
            <a:ext cx="3304714" cy="1719519"/>
          </a:xfrm>
          <a:prstGeom prst="rect">
            <a:avLst/>
          </a:prstGeom>
          <a:noFill/>
          <a:ln>
            <a:solidFill>
              <a:schemeClr val="tx2"/>
            </a:solidFill>
            <a:prstDash val="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STEP 3: RESIST THE TEMPTATION</a:t>
            </a:r>
          </a:p>
          <a:p>
            <a:pPr marL="171450" indent="-171450">
              <a:buFont typeface="Arial" panose="020B0604020202020204" pitchFamily="34" charset="0"/>
              <a:buChar char="•"/>
            </a:pPr>
            <a:r>
              <a:rPr lang="en-US" sz="1200" b="1" dirty="0">
                <a:solidFill>
                  <a:schemeClr val="accent1"/>
                </a:solidFill>
              </a:rPr>
              <a:t>Irritability</a:t>
            </a:r>
            <a:r>
              <a:rPr lang="en-US" sz="1200" dirty="0">
                <a:solidFill>
                  <a:schemeClr val="accent1"/>
                </a:solidFill>
              </a:rPr>
              <a:t> and </a:t>
            </a:r>
            <a:r>
              <a:rPr lang="en-US" sz="1200" b="1" dirty="0">
                <a:solidFill>
                  <a:schemeClr val="accent1"/>
                </a:solidFill>
              </a:rPr>
              <a:t>sleepiness</a:t>
            </a:r>
            <a:r>
              <a:rPr lang="en-US" sz="1200" dirty="0">
                <a:solidFill>
                  <a:schemeClr val="accent1"/>
                </a:solidFill>
              </a:rPr>
              <a:t> are part of the </a:t>
            </a:r>
            <a:r>
              <a:rPr lang="en-US" sz="1200" i="1" dirty="0">
                <a:solidFill>
                  <a:schemeClr val="accent1"/>
                </a:solidFill>
              </a:rPr>
              <a:t>process</a:t>
            </a:r>
          </a:p>
          <a:p>
            <a:pPr marL="171450" indent="-171450">
              <a:buFont typeface="Arial" panose="020B0604020202020204" pitchFamily="34" charset="0"/>
              <a:buChar char="•"/>
            </a:pPr>
            <a:r>
              <a:rPr lang="en-US" sz="1200" dirty="0">
                <a:solidFill>
                  <a:schemeClr val="accent1"/>
                </a:solidFill>
              </a:rPr>
              <a:t>Focus on the </a:t>
            </a:r>
            <a:r>
              <a:rPr lang="en-US" sz="1200" b="1" dirty="0">
                <a:solidFill>
                  <a:schemeClr val="accent1"/>
                </a:solidFill>
              </a:rPr>
              <a:t>advantages of quitting</a:t>
            </a:r>
            <a:r>
              <a:rPr lang="en-US" sz="1200" dirty="0">
                <a:solidFill>
                  <a:schemeClr val="accent1"/>
                </a:solidFill>
              </a:rPr>
              <a:t>: improved health, higher savings</a:t>
            </a:r>
          </a:p>
          <a:p>
            <a:pPr marL="171450" indent="-171450">
              <a:buFont typeface="Arial" panose="020B0604020202020204" pitchFamily="34" charset="0"/>
              <a:buChar char="•"/>
            </a:pPr>
            <a:r>
              <a:rPr lang="en-US" sz="1200" dirty="0">
                <a:solidFill>
                  <a:schemeClr val="accent1"/>
                </a:solidFill>
              </a:rPr>
              <a:t>To motivate yourself</a:t>
            </a:r>
            <a:r>
              <a:rPr lang="en-US" sz="1200" b="1" dirty="0">
                <a:solidFill>
                  <a:schemeClr val="accent1"/>
                </a:solidFill>
              </a:rPr>
              <a:t>, keep track of the time </a:t>
            </a:r>
            <a:r>
              <a:rPr lang="en-US" sz="1200" dirty="0">
                <a:solidFill>
                  <a:schemeClr val="accent1"/>
                </a:solidFill>
              </a:rPr>
              <a:t>passed since quitting</a:t>
            </a:r>
          </a:p>
          <a:p>
            <a:pPr marL="171450" indent="-171450">
              <a:buFont typeface="Arial" panose="020B0604020202020204" pitchFamily="34" charset="0"/>
              <a:buChar char="•"/>
            </a:pPr>
            <a:r>
              <a:rPr lang="en-US" sz="1200" dirty="0">
                <a:solidFill>
                  <a:schemeClr val="accent1"/>
                </a:solidFill>
              </a:rPr>
              <a:t>If you have a transgression, </a:t>
            </a:r>
            <a:r>
              <a:rPr lang="en-US" sz="1200" b="1" dirty="0">
                <a:solidFill>
                  <a:schemeClr val="accent1"/>
                </a:solidFill>
              </a:rPr>
              <a:t>do not get discouraged</a:t>
            </a:r>
            <a:r>
              <a:rPr lang="en-US" sz="1200" dirty="0">
                <a:solidFill>
                  <a:schemeClr val="accent1"/>
                </a:solidFill>
              </a:rPr>
              <a:t>, quitting is a long process</a:t>
            </a:r>
          </a:p>
        </p:txBody>
      </p:sp>
      <p:pic>
        <p:nvPicPr>
          <p:cNvPr id="5" name="Picture 4">
            <a:extLst>
              <a:ext uri="{FF2B5EF4-FFF2-40B4-BE49-F238E27FC236}">
                <a16:creationId xmlns:a16="http://schemas.microsoft.com/office/drawing/2014/main" id="{7DD2976B-0A84-473D-BF58-E2607BC2580F}"/>
              </a:ext>
            </a:extLst>
          </p:cNvPr>
          <p:cNvPicPr>
            <a:picLocks noChangeAspect="1"/>
          </p:cNvPicPr>
          <p:nvPr/>
        </p:nvPicPr>
        <p:blipFill>
          <a:blip r:embed="rId2"/>
          <a:stretch>
            <a:fillRect/>
          </a:stretch>
        </p:blipFill>
        <p:spPr>
          <a:xfrm>
            <a:off x="252865" y="2308541"/>
            <a:ext cx="563276" cy="556490"/>
          </a:xfrm>
          <a:prstGeom prst="rect">
            <a:avLst/>
          </a:prstGeom>
        </p:spPr>
      </p:pic>
      <p:pic>
        <p:nvPicPr>
          <p:cNvPr id="7" name="Picture 6">
            <a:extLst>
              <a:ext uri="{FF2B5EF4-FFF2-40B4-BE49-F238E27FC236}">
                <a16:creationId xmlns:a16="http://schemas.microsoft.com/office/drawing/2014/main" id="{CE114B28-F1FA-4555-983D-07825C78A05B}"/>
              </a:ext>
            </a:extLst>
          </p:cNvPr>
          <p:cNvPicPr>
            <a:picLocks noChangeAspect="1"/>
          </p:cNvPicPr>
          <p:nvPr/>
        </p:nvPicPr>
        <p:blipFill>
          <a:blip r:embed="rId3"/>
          <a:stretch>
            <a:fillRect/>
          </a:stretch>
        </p:blipFill>
        <p:spPr>
          <a:xfrm>
            <a:off x="186648" y="3102717"/>
            <a:ext cx="695711" cy="652566"/>
          </a:xfrm>
          <a:prstGeom prst="rect">
            <a:avLst/>
          </a:prstGeom>
        </p:spPr>
      </p:pic>
      <p:pic>
        <p:nvPicPr>
          <p:cNvPr id="10" name="Picture 9">
            <a:extLst>
              <a:ext uri="{FF2B5EF4-FFF2-40B4-BE49-F238E27FC236}">
                <a16:creationId xmlns:a16="http://schemas.microsoft.com/office/drawing/2014/main" id="{3F5BAC5D-1241-4D91-99C9-531C65AC3CF6}"/>
              </a:ext>
            </a:extLst>
          </p:cNvPr>
          <p:cNvPicPr>
            <a:picLocks noChangeAspect="1"/>
          </p:cNvPicPr>
          <p:nvPr/>
        </p:nvPicPr>
        <p:blipFill>
          <a:blip r:embed="rId4"/>
          <a:stretch>
            <a:fillRect/>
          </a:stretch>
        </p:blipFill>
        <p:spPr>
          <a:xfrm>
            <a:off x="228115" y="4436461"/>
            <a:ext cx="612776" cy="652567"/>
          </a:xfrm>
          <a:prstGeom prst="rect">
            <a:avLst/>
          </a:prstGeom>
        </p:spPr>
      </p:pic>
      <p:pic>
        <p:nvPicPr>
          <p:cNvPr id="17" name="Picture 16">
            <a:extLst>
              <a:ext uri="{FF2B5EF4-FFF2-40B4-BE49-F238E27FC236}">
                <a16:creationId xmlns:a16="http://schemas.microsoft.com/office/drawing/2014/main" id="{1E265D64-5229-4152-8DD8-647657723510}"/>
              </a:ext>
            </a:extLst>
          </p:cNvPr>
          <p:cNvPicPr>
            <a:picLocks noChangeAspect="1"/>
          </p:cNvPicPr>
          <p:nvPr/>
        </p:nvPicPr>
        <p:blipFill>
          <a:blip r:embed="rId5"/>
          <a:stretch>
            <a:fillRect/>
          </a:stretch>
        </p:blipFill>
        <p:spPr>
          <a:xfrm>
            <a:off x="248581" y="3843156"/>
            <a:ext cx="571845" cy="534951"/>
          </a:xfrm>
          <a:prstGeom prst="rect">
            <a:avLst/>
          </a:prstGeom>
        </p:spPr>
      </p:pic>
      <p:pic>
        <p:nvPicPr>
          <p:cNvPr id="66" name="Picture 65">
            <a:extLst>
              <a:ext uri="{FF2B5EF4-FFF2-40B4-BE49-F238E27FC236}">
                <a16:creationId xmlns:a16="http://schemas.microsoft.com/office/drawing/2014/main" id="{F4874D48-73D5-4184-B5B6-5948955F4EC9}"/>
              </a:ext>
            </a:extLst>
          </p:cNvPr>
          <p:cNvPicPr>
            <a:picLocks noChangeAspect="1"/>
          </p:cNvPicPr>
          <p:nvPr/>
        </p:nvPicPr>
        <p:blipFill>
          <a:blip r:embed="rId6"/>
          <a:stretch>
            <a:fillRect/>
          </a:stretch>
        </p:blipFill>
        <p:spPr>
          <a:xfrm>
            <a:off x="295163" y="5177797"/>
            <a:ext cx="478680" cy="467801"/>
          </a:xfrm>
          <a:prstGeom prst="rect">
            <a:avLst/>
          </a:prstGeom>
        </p:spPr>
      </p:pic>
      <p:pic>
        <p:nvPicPr>
          <p:cNvPr id="70" name="Picture 69">
            <a:extLst>
              <a:ext uri="{FF2B5EF4-FFF2-40B4-BE49-F238E27FC236}">
                <a16:creationId xmlns:a16="http://schemas.microsoft.com/office/drawing/2014/main" id="{597F2D58-C294-4757-A784-551CCBA05E37}"/>
              </a:ext>
            </a:extLst>
          </p:cNvPr>
          <p:cNvPicPr>
            <a:picLocks noChangeAspect="1"/>
          </p:cNvPicPr>
          <p:nvPr/>
        </p:nvPicPr>
        <p:blipFill>
          <a:blip r:embed="rId7"/>
          <a:stretch>
            <a:fillRect/>
          </a:stretch>
        </p:blipFill>
        <p:spPr>
          <a:xfrm>
            <a:off x="186648" y="5705848"/>
            <a:ext cx="659899" cy="652566"/>
          </a:xfrm>
          <a:prstGeom prst="rect">
            <a:avLst/>
          </a:prstGeom>
        </p:spPr>
      </p:pic>
      <p:pic>
        <p:nvPicPr>
          <p:cNvPr id="72" name="Picture 71">
            <a:extLst>
              <a:ext uri="{FF2B5EF4-FFF2-40B4-BE49-F238E27FC236}">
                <a16:creationId xmlns:a16="http://schemas.microsoft.com/office/drawing/2014/main" id="{702752A9-0AA4-41BE-B0DD-7412A8AA00D4}"/>
              </a:ext>
            </a:extLst>
          </p:cNvPr>
          <p:cNvPicPr>
            <a:picLocks noChangeAspect="1"/>
          </p:cNvPicPr>
          <p:nvPr/>
        </p:nvPicPr>
        <p:blipFill>
          <a:blip r:embed="rId8"/>
          <a:stretch>
            <a:fillRect/>
          </a:stretch>
        </p:blipFill>
        <p:spPr>
          <a:xfrm>
            <a:off x="3657600" y="1790279"/>
            <a:ext cx="2438400" cy="1413319"/>
          </a:xfrm>
          <a:prstGeom prst="rect">
            <a:avLst/>
          </a:prstGeom>
        </p:spPr>
      </p:pic>
      <p:pic>
        <p:nvPicPr>
          <p:cNvPr id="77" name="Picture 76">
            <a:extLst>
              <a:ext uri="{FF2B5EF4-FFF2-40B4-BE49-F238E27FC236}">
                <a16:creationId xmlns:a16="http://schemas.microsoft.com/office/drawing/2014/main" id="{DB84E82B-19A1-4CD7-AFFC-DDF5A3322595}"/>
              </a:ext>
            </a:extLst>
          </p:cNvPr>
          <p:cNvPicPr>
            <a:picLocks noChangeAspect="1"/>
          </p:cNvPicPr>
          <p:nvPr/>
        </p:nvPicPr>
        <p:blipFill>
          <a:blip r:embed="rId9"/>
          <a:stretch>
            <a:fillRect/>
          </a:stretch>
        </p:blipFill>
        <p:spPr>
          <a:xfrm>
            <a:off x="6041946" y="3264783"/>
            <a:ext cx="2242457" cy="1388457"/>
          </a:xfrm>
          <a:prstGeom prst="rect">
            <a:avLst/>
          </a:prstGeom>
        </p:spPr>
      </p:pic>
      <p:pic>
        <p:nvPicPr>
          <p:cNvPr id="79" name="Picture 78">
            <a:extLst>
              <a:ext uri="{FF2B5EF4-FFF2-40B4-BE49-F238E27FC236}">
                <a16:creationId xmlns:a16="http://schemas.microsoft.com/office/drawing/2014/main" id="{B92D201B-AE23-4307-ADDC-4EBCE942C13D}"/>
              </a:ext>
            </a:extLst>
          </p:cNvPr>
          <p:cNvPicPr>
            <a:picLocks noChangeAspect="1"/>
          </p:cNvPicPr>
          <p:nvPr/>
        </p:nvPicPr>
        <p:blipFill>
          <a:blip r:embed="rId10"/>
          <a:stretch>
            <a:fillRect/>
          </a:stretch>
        </p:blipFill>
        <p:spPr>
          <a:xfrm>
            <a:off x="3734246" y="4806905"/>
            <a:ext cx="2513783" cy="1413319"/>
          </a:xfrm>
          <a:prstGeom prst="rect">
            <a:avLst/>
          </a:prstGeom>
        </p:spPr>
      </p:pic>
      <p:sp>
        <p:nvSpPr>
          <p:cNvPr id="80" name="Oval 79">
            <a:extLst>
              <a:ext uri="{FF2B5EF4-FFF2-40B4-BE49-F238E27FC236}">
                <a16:creationId xmlns:a16="http://schemas.microsoft.com/office/drawing/2014/main" id="{CD72C253-47E0-4D41-A49E-ABCC3F14AEF9}"/>
              </a:ext>
            </a:extLst>
          </p:cNvPr>
          <p:cNvSpPr/>
          <p:nvPr/>
        </p:nvSpPr>
        <p:spPr>
          <a:xfrm>
            <a:off x="6909407" y="5416329"/>
            <a:ext cx="365760" cy="36576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49" name="Oval 48">
            <a:extLst>
              <a:ext uri="{FF2B5EF4-FFF2-40B4-BE49-F238E27FC236}">
                <a16:creationId xmlns:a16="http://schemas.microsoft.com/office/drawing/2014/main" id="{D5B5D439-A320-42FD-8473-9511344BC337}"/>
              </a:ext>
            </a:extLst>
          </p:cNvPr>
          <p:cNvSpPr/>
          <p:nvPr/>
        </p:nvSpPr>
        <p:spPr>
          <a:xfrm>
            <a:off x="6909407" y="2361416"/>
            <a:ext cx="365760" cy="36576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0" name="Oval 49">
            <a:extLst>
              <a:ext uri="{FF2B5EF4-FFF2-40B4-BE49-F238E27FC236}">
                <a16:creationId xmlns:a16="http://schemas.microsoft.com/office/drawing/2014/main" id="{941716F9-1A5A-4F18-A637-DD34CE27AF4A}"/>
              </a:ext>
            </a:extLst>
          </p:cNvPr>
          <p:cNvSpPr/>
          <p:nvPr/>
        </p:nvSpPr>
        <p:spPr>
          <a:xfrm>
            <a:off x="4888246" y="3963303"/>
            <a:ext cx="365760" cy="36576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424593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en-US" dirty="0"/>
              <a:t>Electronic cigarette</a:t>
            </a:r>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19</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The electronic cigarette seems like a recent innovation in the field of smoking. Here is a brief history for the e-cigarette.</a:t>
            </a:r>
          </a:p>
        </p:txBody>
      </p:sp>
      <p:grpSp>
        <p:nvGrpSpPr>
          <p:cNvPr id="24" name="Group 23">
            <a:extLst>
              <a:ext uri="{FF2B5EF4-FFF2-40B4-BE49-F238E27FC236}">
                <a16:creationId xmlns:a16="http://schemas.microsoft.com/office/drawing/2014/main" id="{D32AB3A6-4299-4B47-82EB-A8D9675BE9BB}"/>
              </a:ext>
            </a:extLst>
          </p:cNvPr>
          <p:cNvGrpSpPr/>
          <p:nvPr/>
        </p:nvGrpSpPr>
        <p:grpSpPr>
          <a:xfrm>
            <a:off x="-12403" y="1826477"/>
            <a:ext cx="1545927" cy="4137824"/>
            <a:chOff x="0" y="1966946"/>
            <a:chExt cx="1545927" cy="4137824"/>
          </a:xfrm>
        </p:grpSpPr>
        <p:sp>
          <p:nvSpPr>
            <p:cNvPr id="4" name="Oval 3">
              <a:extLst>
                <a:ext uri="{FF2B5EF4-FFF2-40B4-BE49-F238E27FC236}">
                  <a16:creationId xmlns:a16="http://schemas.microsoft.com/office/drawing/2014/main" id="{188EDEED-5CB7-4999-8071-F2B720F55AD0}"/>
                </a:ext>
              </a:extLst>
            </p:cNvPr>
            <p:cNvSpPr/>
            <p:nvPr/>
          </p:nvSpPr>
          <p:spPr>
            <a:xfrm>
              <a:off x="190773" y="2072200"/>
              <a:ext cx="1355154" cy="3927315"/>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689AA19-4D9A-4ABF-B24B-690A4BFED274}"/>
                </a:ext>
              </a:extLst>
            </p:cNvPr>
            <p:cNvSpPr/>
            <p:nvPr/>
          </p:nvSpPr>
          <p:spPr>
            <a:xfrm>
              <a:off x="0" y="1966946"/>
              <a:ext cx="1355154" cy="4137824"/>
            </a:xfrm>
            <a:prstGeom prst="ellipse">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lowchart: Connector 15">
            <a:extLst>
              <a:ext uri="{FF2B5EF4-FFF2-40B4-BE49-F238E27FC236}">
                <a16:creationId xmlns:a16="http://schemas.microsoft.com/office/drawing/2014/main" id="{69C111BA-3414-48F8-8129-5B898123E287}"/>
              </a:ext>
            </a:extLst>
          </p:cNvPr>
          <p:cNvSpPr/>
          <p:nvPr/>
        </p:nvSpPr>
        <p:spPr>
          <a:xfrm>
            <a:off x="1031248" y="1964466"/>
            <a:ext cx="91440" cy="91440"/>
          </a:xfrm>
          <a:prstGeom prst="flowChartConnector">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0CE9971C-B0B4-4FA3-8B2A-2461DBAD5498}"/>
              </a:ext>
            </a:extLst>
          </p:cNvPr>
          <p:cNvSpPr/>
          <p:nvPr/>
        </p:nvSpPr>
        <p:spPr>
          <a:xfrm>
            <a:off x="1448475" y="3023066"/>
            <a:ext cx="91440" cy="91440"/>
          </a:xfrm>
          <a:prstGeom prst="flowChartConnector">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a:extLst>
              <a:ext uri="{FF2B5EF4-FFF2-40B4-BE49-F238E27FC236}">
                <a16:creationId xmlns:a16="http://schemas.microsoft.com/office/drawing/2014/main" id="{DFBBBEEF-92F2-48E6-A6B7-B69EA6EB3BB9}"/>
              </a:ext>
            </a:extLst>
          </p:cNvPr>
          <p:cNvSpPr/>
          <p:nvPr/>
        </p:nvSpPr>
        <p:spPr>
          <a:xfrm>
            <a:off x="1448475" y="4631120"/>
            <a:ext cx="91440" cy="91440"/>
          </a:xfrm>
          <a:prstGeom prst="flowChartConnector">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10100734-BD03-4892-A10A-979288E228D9}"/>
              </a:ext>
            </a:extLst>
          </p:cNvPr>
          <p:cNvSpPr/>
          <p:nvPr/>
        </p:nvSpPr>
        <p:spPr>
          <a:xfrm>
            <a:off x="1500000" y="3823989"/>
            <a:ext cx="91440" cy="91440"/>
          </a:xfrm>
          <a:prstGeom prst="flowChartConnector">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76255146-A87A-4A98-B2FB-19CF5CA5A33A}"/>
              </a:ext>
            </a:extLst>
          </p:cNvPr>
          <p:cNvSpPr/>
          <p:nvPr/>
        </p:nvSpPr>
        <p:spPr>
          <a:xfrm rot="10800000">
            <a:off x="1272612" y="1944518"/>
            <a:ext cx="855194" cy="131336"/>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Right 46">
            <a:extLst>
              <a:ext uri="{FF2B5EF4-FFF2-40B4-BE49-F238E27FC236}">
                <a16:creationId xmlns:a16="http://schemas.microsoft.com/office/drawing/2014/main" id="{96BF08D0-467C-4F60-A718-2F3EAB6D9BB4}"/>
              </a:ext>
            </a:extLst>
          </p:cNvPr>
          <p:cNvSpPr/>
          <p:nvPr/>
        </p:nvSpPr>
        <p:spPr>
          <a:xfrm rot="10800000">
            <a:off x="1673064" y="3003104"/>
            <a:ext cx="855194" cy="131336"/>
          </a:xfrm>
          <a:prstGeom prst="rightArrow">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Right 49">
            <a:extLst>
              <a:ext uri="{FF2B5EF4-FFF2-40B4-BE49-F238E27FC236}">
                <a16:creationId xmlns:a16="http://schemas.microsoft.com/office/drawing/2014/main" id="{68120F2F-BA26-49D0-B0D0-05445817FE1A}"/>
              </a:ext>
            </a:extLst>
          </p:cNvPr>
          <p:cNvSpPr/>
          <p:nvPr/>
        </p:nvSpPr>
        <p:spPr>
          <a:xfrm rot="10800000">
            <a:off x="1670579" y="3804041"/>
            <a:ext cx="855194" cy="131336"/>
          </a:xfrm>
          <a:prstGeom prst="rightArrow">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rrow: Right 50">
            <a:extLst>
              <a:ext uri="{FF2B5EF4-FFF2-40B4-BE49-F238E27FC236}">
                <a16:creationId xmlns:a16="http://schemas.microsoft.com/office/drawing/2014/main" id="{81073072-AA74-4C5F-9E22-BBF37D9DD80A}"/>
              </a:ext>
            </a:extLst>
          </p:cNvPr>
          <p:cNvSpPr/>
          <p:nvPr/>
        </p:nvSpPr>
        <p:spPr>
          <a:xfrm rot="10800000">
            <a:off x="1714108" y="4612776"/>
            <a:ext cx="855194" cy="131336"/>
          </a:xfrm>
          <a:prstGeom prst="rightArrow">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 Placeholder 1">
            <a:extLst>
              <a:ext uri="{FF2B5EF4-FFF2-40B4-BE49-F238E27FC236}">
                <a16:creationId xmlns:a16="http://schemas.microsoft.com/office/drawing/2014/main" id="{87363744-09D0-4299-9861-1060C2C7C26F}"/>
              </a:ext>
            </a:extLst>
          </p:cNvPr>
          <p:cNvSpPr txBox="1">
            <a:spLocks/>
          </p:cNvSpPr>
          <p:nvPr/>
        </p:nvSpPr>
        <p:spPr bwMode="auto">
          <a:xfrm>
            <a:off x="2257210" y="1679180"/>
            <a:ext cx="3746908" cy="1085308"/>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chemeClr val="accent1"/>
                </a:solidFill>
                <a:latin typeface="+mj-lt"/>
              </a:rPr>
              <a:t>1963</a:t>
            </a:r>
          </a:p>
          <a:p>
            <a:pPr marL="0" indent="0">
              <a:buNone/>
            </a:pPr>
            <a:r>
              <a:rPr lang="en-US" sz="1100" dirty="0">
                <a:solidFill>
                  <a:schemeClr val="accent1"/>
                </a:solidFill>
                <a:latin typeface="+mj-lt"/>
              </a:rPr>
              <a:t>The first recorded instance of an individual having designed an e-cigarette device was a gentleman called </a:t>
            </a:r>
            <a:r>
              <a:rPr lang="en-US" sz="1100" b="1" dirty="0">
                <a:solidFill>
                  <a:schemeClr val="accent1"/>
                </a:solidFill>
                <a:latin typeface="+mj-lt"/>
              </a:rPr>
              <a:t>Herbert A Gilbert</a:t>
            </a:r>
            <a:r>
              <a:rPr lang="en-US" sz="1100" dirty="0">
                <a:solidFill>
                  <a:schemeClr val="accent1"/>
                </a:solidFill>
                <a:latin typeface="+mj-lt"/>
              </a:rPr>
              <a:t>. Back in 1963 Gilbert filed a patent on his electronic cigarette design however unfortunately the idea didn’t take off.</a:t>
            </a:r>
            <a:endParaRPr lang="en-US" sz="1400" dirty="0">
              <a:solidFill>
                <a:schemeClr val="accent1"/>
              </a:solidFill>
            </a:endParaRPr>
          </a:p>
        </p:txBody>
      </p:sp>
      <p:sp>
        <p:nvSpPr>
          <p:cNvPr id="96" name="Text Placeholder 1">
            <a:extLst>
              <a:ext uri="{FF2B5EF4-FFF2-40B4-BE49-F238E27FC236}">
                <a16:creationId xmlns:a16="http://schemas.microsoft.com/office/drawing/2014/main" id="{3C01CD28-589F-40A9-A3B3-F162714DCACE}"/>
              </a:ext>
            </a:extLst>
          </p:cNvPr>
          <p:cNvSpPr txBox="1">
            <a:spLocks/>
          </p:cNvSpPr>
          <p:nvPr/>
        </p:nvSpPr>
        <p:spPr bwMode="auto">
          <a:xfrm>
            <a:off x="2604912" y="3604633"/>
            <a:ext cx="3651575" cy="974062"/>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091D0"/>
                </a:solidFill>
                <a:latin typeface="+mj-lt"/>
              </a:rPr>
              <a:t>2003-2007</a:t>
            </a:r>
          </a:p>
          <a:p>
            <a:pPr marL="1587" indent="0">
              <a:buFont typeface="Arial"/>
              <a:buNone/>
            </a:pPr>
            <a:r>
              <a:rPr lang="en-US" sz="1100" dirty="0">
                <a:solidFill>
                  <a:schemeClr val="accent1"/>
                </a:solidFill>
              </a:rPr>
              <a:t>Initially enjoyed primarily in China, the success of Lik’s e-cigarette soon spread to numerous countries within Europe and in 2007 was adopted by the American market.</a:t>
            </a:r>
          </a:p>
          <a:p>
            <a:pPr marL="1587" indent="0">
              <a:buFont typeface="Arial"/>
              <a:buNone/>
            </a:pPr>
            <a:endParaRPr lang="en-US" sz="1100" dirty="0">
              <a:solidFill>
                <a:schemeClr val="accent1"/>
              </a:solidFill>
            </a:endParaRPr>
          </a:p>
        </p:txBody>
      </p:sp>
      <p:sp>
        <p:nvSpPr>
          <p:cNvPr id="97" name="Text Placeholder 1">
            <a:extLst>
              <a:ext uri="{FF2B5EF4-FFF2-40B4-BE49-F238E27FC236}">
                <a16:creationId xmlns:a16="http://schemas.microsoft.com/office/drawing/2014/main" id="{C9516B54-5585-4419-A67D-50AF0D6310FE}"/>
              </a:ext>
            </a:extLst>
          </p:cNvPr>
          <p:cNvSpPr txBox="1">
            <a:spLocks/>
          </p:cNvSpPr>
          <p:nvPr/>
        </p:nvSpPr>
        <p:spPr bwMode="auto">
          <a:xfrm>
            <a:off x="2648441" y="4373360"/>
            <a:ext cx="3651575" cy="834370"/>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1BEDC"/>
                </a:solidFill>
                <a:latin typeface="+mj-lt"/>
              </a:rPr>
              <a:t>2009</a:t>
            </a:r>
          </a:p>
          <a:p>
            <a:pPr marL="1587" indent="0">
              <a:buFont typeface="Arial"/>
              <a:buNone/>
            </a:pPr>
            <a:r>
              <a:rPr lang="en-US" sz="1100" dirty="0">
                <a:solidFill>
                  <a:schemeClr val="accent1"/>
                </a:solidFill>
              </a:rPr>
              <a:t>In </a:t>
            </a:r>
            <a:r>
              <a:rPr lang="en-US" sz="1100" b="1" dirty="0">
                <a:solidFill>
                  <a:schemeClr val="accent1"/>
                </a:solidFill>
              </a:rPr>
              <a:t>2009</a:t>
            </a:r>
            <a:r>
              <a:rPr lang="en-US" sz="1100" dirty="0">
                <a:solidFill>
                  <a:schemeClr val="accent1"/>
                </a:solidFill>
              </a:rPr>
              <a:t> both </a:t>
            </a:r>
            <a:r>
              <a:rPr lang="en-US" sz="1100" b="1" dirty="0">
                <a:solidFill>
                  <a:schemeClr val="accent1"/>
                </a:solidFill>
              </a:rPr>
              <a:t>Canada</a:t>
            </a:r>
            <a:r>
              <a:rPr lang="en-US" sz="1100" dirty="0">
                <a:solidFill>
                  <a:schemeClr val="accent1"/>
                </a:solidFill>
              </a:rPr>
              <a:t> and </a:t>
            </a:r>
            <a:r>
              <a:rPr lang="en-US" sz="1100" b="1" dirty="0">
                <a:solidFill>
                  <a:schemeClr val="accent1"/>
                </a:solidFill>
              </a:rPr>
              <a:t>Australia</a:t>
            </a:r>
            <a:r>
              <a:rPr lang="en-US" sz="1100" dirty="0">
                <a:solidFill>
                  <a:schemeClr val="accent1"/>
                </a:solidFill>
              </a:rPr>
              <a:t> </a:t>
            </a:r>
            <a:r>
              <a:rPr lang="en-US" sz="1100" i="1" dirty="0">
                <a:solidFill>
                  <a:schemeClr val="accent1"/>
                </a:solidFill>
              </a:rPr>
              <a:t>banned</a:t>
            </a:r>
            <a:r>
              <a:rPr lang="en-US" sz="1100" dirty="0">
                <a:solidFill>
                  <a:schemeClr val="accent1"/>
                </a:solidFill>
              </a:rPr>
              <a:t> electronic cigarettes. The FDA (USA) also stopped electronic cigarettes from being imported</a:t>
            </a:r>
          </a:p>
        </p:txBody>
      </p:sp>
      <p:sp>
        <p:nvSpPr>
          <p:cNvPr id="101" name="Text Placeholder 1">
            <a:extLst>
              <a:ext uri="{FF2B5EF4-FFF2-40B4-BE49-F238E27FC236}">
                <a16:creationId xmlns:a16="http://schemas.microsoft.com/office/drawing/2014/main" id="{75369EF7-8CD9-4AC8-AA95-1DBD7A362D99}"/>
              </a:ext>
            </a:extLst>
          </p:cNvPr>
          <p:cNvSpPr txBox="1">
            <a:spLocks/>
          </p:cNvSpPr>
          <p:nvPr/>
        </p:nvSpPr>
        <p:spPr bwMode="auto">
          <a:xfrm>
            <a:off x="2604912" y="2783294"/>
            <a:ext cx="3283632" cy="79383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30BAA6"/>
                </a:solidFill>
                <a:latin typeface="+mj-lt"/>
              </a:rPr>
              <a:t>2003</a:t>
            </a:r>
          </a:p>
          <a:p>
            <a:pPr marL="1587" indent="0">
              <a:buFont typeface="Arial"/>
              <a:buNone/>
            </a:pPr>
            <a:r>
              <a:rPr lang="en-US" sz="1100" dirty="0">
                <a:solidFill>
                  <a:schemeClr val="accent1"/>
                </a:solidFill>
              </a:rPr>
              <a:t>After his father tragically died of lung cancer, a Chinese pharmacist by the name of </a:t>
            </a:r>
            <a:r>
              <a:rPr lang="en-US" sz="1100" b="1" dirty="0">
                <a:solidFill>
                  <a:schemeClr val="accent1"/>
                </a:solidFill>
              </a:rPr>
              <a:t>Han Lik’s</a:t>
            </a:r>
            <a:r>
              <a:rPr lang="en-US" sz="1100" dirty="0">
                <a:solidFill>
                  <a:schemeClr val="accent1"/>
                </a:solidFill>
              </a:rPr>
              <a:t> - a smoker himself, invented the electronic cigarette. </a:t>
            </a:r>
          </a:p>
        </p:txBody>
      </p:sp>
      <p:sp>
        <p:nvSpPr>
          <p:cNvPr id="59" name="Rectangle 58">
            <a:extLst>
              <a:ext uri="{FF2B5EF4-FFF2-40B4-BE49-F238E27FC236}">
                <a16:creationId xmlns:a16="http://schemas.microsoft.com/office/drawing/2014/main" id="{1B92C1E4-638E-4003-B0A6-D932D66E2B8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Connector 33">
            <a:extLst>
              <a:ext uri="{FF2B5EF4-FFF2-40B4-BE49-F238E27FC236}">
                <a16:creationId xmlns:a16="http://schemas.microsoft.com/office/drawing/2014/main" id="{4E8B3931-46AE-4715-90C9-DF3635A534E9}"/>
              </a:ext>
            </a:extLst>
          </p:cNvPr>
          <p:cNvSpPr/>
          <p:nvPr/>
        </p:nvSpPr>
        <p:spPr>
          <a:xfrm>
            <a:off x="1182842" y="5414404"/>
            <a:ext cx="91440" cy="91440"/>
          </a:xfrm>
          <a:prstGeom prst="flowChartConnector">
            <a:avLst/>
          </a:prstGeom>
          <a:solidFill>
            <a:srgbClr val="3592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Right 34">
            <a:extLst>
              <a:ext uri="{FF2B5EF4-FFF2-40B4-BE49-F238E27FC236}">
                <a16:creationId xmlns:a16="http://schemas.microsoft.com/office/drawing/2014/main" id="{2D60B305-68C6-48BA-8E54-68C0C14F5736}"/>
              </a:ext>
            </a:extLst>
          </p:cNvPr>
          <p:cNvSpPr/>
          <p:nvPr/>
        </p:nvSpPr>
        <p:spPr>
          <a:xfrm rot="10800000">
            <a:off x="1448475" y="5396060"/>
            <a:ext cx="855194" cy="131336"/>
          </a:xfrm>
          <a:prstGeom prst="rightArrow">
            <a:avLst/>
          </a:prstGeom>
          <a:solidFill>
            <a:srgbClr val="35929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1">
            <a:extLst>
              <a:ext uri="{FF2B5EF4-FFF2-40B4-BE49-F238E27FC236}">
                <a16:creationId xmlns:a16="http://schemas.microsoft.com/office/drawing/2014/main" id="{16C7788F-907A-4592-89FA-4E072043F7CE}"/>
              </a:ext>
            </a:extLst>
          </p:cNvPr>
          <p:cNvSpPr txBox="1">
            <a:spLocks/>
          </p:cNvSpPr>
          <p:nvPr/>
        </p:nvSpPr>
        <p:spPr bwMode="auto">
          <a:xfrm>
            <a:off x="2382808" y="5156643"/>
            <a:ext cx="3651575" cy="108530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35929B"/>
                </a:solidFill>
                <a:latin typeface="+mj-lt"/>
              </a:rPr>
              <a:t>2019</a:t>
            </a:r>
          </a:p>
          <a:p>
            <a:pPr marL="1587" indent="0">
              <a:buFont typeface="Arial"/>
              <a:buNone/>
            </a:pPr>
            <a:r>
              <a:rPr lang="en-US" sz="1100" dirty="0">
                <a:solidFill>
                  <a:schemeClr val="accent1"/>
                </a:solidFill>
              </a:rPr>
              <a:t>A UK clinical trial </a:t>
            </a:r>
            <a:r>
              <a:rPr lang="en-US" altLang="en-US" sz="1100" dirty="0">
                <a:solidFill>
                  <a:schemeClr val="accent1"/>
                </a:solidFill>
              </a:rPr>
              <a:t>found that when combined with expert face-to-face support, people who used e-cigarettes to </a:t>
            </a:r>
            <a:r>
              <a:rPr lang="en-US" altLang="en-US" sz="1100" b="1" dirty="0">
                <a:solidFill>
                  <a:schemeClr val="accent1"/>
                </a:solidFill>
              </a:rPr>
              <a:t>quit</a:t>
            </a:r>
            <a:r>
              <a:rPr lang="en-US" altLang="en-US" sz="1100" dirty="0">
                <a:solidFill>
                  <a:schemeClr val="accent1"/>
                </a:solidFill>
              </a:rPr>
              <a:t> smoking were </a:t>
            </a:r>
            <a:r>
              <a:rPr lang="en-US" altLang="en-US" sz="1100" b="1" dirty="0">
                <a:solidFill>
                  <a:schemeClr val="accent1"/>
                </a:solidFill>
              </a:rPr>
              <a:t>twice as likely</a:t>
            </a:r>
            <a:r>
              <a:rPr lang="en-US" altLang="en-US" sz="1100" dirty="0">
                <a:solidFill>
                  <a:schemeClr val="accent1"/>
                </a:solidFill>
              </a:rPr>
              <a:t> to succeed as people who used other nicotine replacement products, such as patches or gum.</a:t>
            </a:r>
          </a:p>
        </p:txBody>
      </p:sp>
      <p:pic>
        <p:nvPicPr>
          <p:cNvPr id="8" name="Picture 7">
            <a:extLst>
              <a:ext uri="{FF2B5EF4-FFF2-40B4-BE49-F238E27FC236}">
                <a16:creationId xmlns:a16="http://schemas.microsoft.com/office/drawing/2014/main" id="{F9B8E00D-96C1-43EA-9E22-948E489DEB40}"/>
              </a:ext>
            </a:extLst>
          </p:cNvPr>
          <p:cNvPicPr>
            <a:picLocks noChangeAspect="1"/>
          </p:cNvPicPr>
          <p:nvPr/>
        </p:nvPicPr>
        <p:blipFill>
          <a:blip r:embed="rId2"/>
          <a:stretch>
            <a:fillRect/>
          </a:stretch>
        </p:blipFill>
        <p:spPr>
          <a:xfrm>
            <a:off x="6420101" y="1857644"/>
            <a:ext cx="1636451" cy="1931091"/>
          </a:xfrm>
          <a:prstGeom prst="rect">
            <a:avLst/>
          </a:prstGeom>
        </p:spPr>
      </p:pic>
      <p:pic>
        <p:nvPicPr>
          <p:cNvPr id="15" name="Picture 14">
            <a:extLst>
              <a:ext uri="{FF2B5EF4-FFF2-40B4-BE49-F238E27FC236}">
                <a16:creationId xmlns:a16="http://schemas.microsoft.com/office/drawing/2014/main" id="{44D908B2-A750-42CC-A2AB-AA20088CBC82}"/>
              </a:ext>
            </a:extLst>
          </p:cNvPr>
          <p:cNvPicPr>
            <a:picLocks noChangeAspect="1"/>
          </p:cNvPicPr>
          <p:nvPr/>
        </p:nvPicPr>
        <p:blipFill>
          <a:blip r:embed="rId3"/>
          <a:stretch>
            <a:fillRect/>
          </a:stretch>
        </p:blipFill>
        <p:spPr>
          <a:xfrm>
            <a:off x="8588109" y="1740840"/>
            <a:ext cx="2760637" cy="2164700"/>
          </a:xfrm>
          <a:prstGeom prst="rect">
            <a:avLst/>
          </a:prstGeom>
        </p:spPr>
      </p:pic>
      <p:pic>
        <p:nvPicPr>
          <p:cNvPr id="18" name="Picture 17">
            <a:extLst>
              <a:ext uri="{FF2B5EF4-FFF2-40B4-BE49-F238E27FC236}">
                <a16:creationId xmlns:a16="http://schemas.microsoft.com/office/drawing/2014/main" id="{BF662A57-1ABA-46AE-A9AB-27CC2DDCAEF0}"/>
              </a:ext>
            </a:extLst>
          </p:cNvPr>
          <p:cNvPicPr>
            <a:picLocks noChangeAspect="1"/>
          </p:cNvPicPr>
          <p:nvPr/>
        </p:nvPicPr>
        <p:blipFill>
          <a:blip r:embed="rId4"/>
          <a:stretch>
            <a:fillRect/>
          </a:stretch>
        </p:blipFill>
        <p:spPr>
          <a:xfrm>
            <a:off x="6379155" y="4148447"/>
            <a:ext cx="2921642" cy="2039730"/>
          </a:xfrm>
          <a:prstGeom prst="rect">
            <a:avLst/>
          </a:prstGeom>
        </p:spPr>
      </p:pic>
      <p:pic>
        <p:nvPicPr>
          <p:cNvPr id="20" name="Picture 19">
            <a:extLst>
              <a:ext uri="{FF2B5EF4-FFF2-40B4-BE49-F238E27FC236}">
                <a16:creationId xmlns:a16="http://schemas.microsoft.com/office/drawing/2014/main" id="{A2CEDD47-C0D6-485F-9EF5-835C57857861}"/>
              </a:ext>
            </a:extLst>
          </p:cNvPr>
          <p:cNvPicPr>
            <a:picLocks noChangeAspect="1"/>
          </p:cNvPicPr>
          <p:nvPr/>
        </p:nvPicPr>
        <p:blipFill>
          <a:blip r:embed="rId5"/>
          <a:stretch>
            <a:fillRect/>
          </a:stretch>
        </p:blipFill>
        <p:spPr>
          <a:xfrm>
            <a:off x="9379936" y="4528648"/>
            <a:ext cx="2589947" cy="1265898"/>
          </a:xfrm>
          <a:prstGeom prst="rect">
            <a:avLst/>
          </a:prstGeom>
        </p:spPr>
      </p:pic>
    </p:spTree>
    <p:extLst>
      <p:ext uri="{BB962C8B-B14F-4D97-AF65-F5344CB8AC3E}">
        <p14:creationId xmlns:p14="http://schemas.microsoft.com/office/powerpoint/2010/main" val="128594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3396-8393-4BB0-9064-789B597DBE1E}"/>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3C7FCDCE-7451-446E-AE50-A65C1D36DF60}"/>
              </a:ext>
            </a:extLst>
          </p:cNvPr>
          <p:cNvSpPr>
            <a:spLocks noGrp="1"/>
          </p:cNvSpPr>
          <p:nvPr>
            <p:ph type="sldNum" sz="quarter" idx="4"/>
          </p:nvPr>
        </p:nvSpPr>
        <p:spPr/>
        <p:txBody>
          <a:bodyPr/>
          <a:lstStyle/>
          <a:p>
            <a:fld id="{746372F0-8F5B-47E8-9A0C-8905EFF44332}" type="slidenum">
              <a:rPr lang="en-US" smtClean="0"/>
              <a:pPr/>
              <a:t>2</a:t>
            </a:fld>
            <a:endParaRPr lang="en-US" dirty="0"/>
          </a:p>
        </p:txBody>
      </p:sp>
      <p:sp>
        <p:nvSpPr>
          <p:cNvPr id="5" name="Text Placeholder 4">
            <a:extLst>
              <a:ext uri="{FF2B5EF4-FFF2-40B4-BE49-F238E27FC236}">
                <a16:creationId xmlns:a16="http://schemas.microsoft.com/office/drawing/2014/main" id="{40EFB3AF-B53B-43AC-AF97-46B8FB2064A6}"/>
              </a:ext>
            </a:extLst>
          </p:cNvPr>
          <p:cNvSpPr>
            <a:spLocks noGrp="1"/>
          </p:cNvSpPr>
          <p:nvPr>
            <p:ph type="body" sz="quarter" idx="10"/>
          </p:nvPr>
        </p:nvSpPr>
        <p:spPr>
          <a:xfrm>
            <a:off x="609600" y="1186313"/>
            <a:ext cx="4402667" cy="5094744"/>
          </a:xfrm>
        </p:spPr>
        <p:txBody>
          <a:bodyPr/>
          <a:lstStyle/>
          <a:p>
            <a:r>
              <a:rPr lang="en-US" sz="1800" dirty="0">
                <a:solidFill>
                  <a:schemeClr val="accent1"/>
                </a:solidFill>
              </a:rPr>
              <a:t>History of tobacco and smoking</a:t>
            </a:r>
          </a:p>
          <a:p>
            <a:r>
              <a:rPr lang="en-US" sz="1800" dirty="0">
                <a:solidFill>
                  <a:schemeClr val="accent1"/>
                </a:solidFill>
              </a:rPr>
              <a:t>History of tobacco in Romania</a:t>
            </a:r>
            <a:endParaRPr lang="en-US" sz="1600" dirty="0">
              <a:solidFill>
                <a:schemeClr val="accent1"/>
              </a:solidFill>
            </a:endParaRPr>
          </a:p>
          <a:p>
            <a:r>
              <a:rPr lang="de-CH" sz="1800" dirty="0">
                <a:solidFill>
                  <a:schemeClr val="accent1"/>
                </a:solidFill>
              </a:rPr>
              <a:t>Smoking – drivers and myths</a:t>
            </a:r>
            <a:endParaRPr lang="en-US" sz="1800" dirty="0">
              <a:solidFill>
                <a:schemeClr val="accent1"/>
              </a:solidFill>
            </a:endParaRPr>
          </a:p>
          <a:p>
            <a:r>
              <a:rPr lang="en-US" sz="1800" dirty="0">
                <a:solidFill>
                  <a:schemeClr val="accent1"/>
                </a:solidFill>
              </a:rPr>
              <a:t>Chemical compounds in a cigarette</a:t>
            </a:r>
          </a:p>
          <a:p>
            <a:r>
              <a:rPr lang="en-US" sz="1800" dirty="0">
                <a:solidFill>
                  <a:schemeClr val="accent1"/>
                </a:solidFill>
              </a:rPr>
              <a:t>Health risks and potential diseases</a:t>
            </a:r>
          </a:p>
          <a:p>
            <a:r>
              <a:rPr lang="de-CH" sz="1800" dirty="0">
                <a:solidFill>
                  <a:schemeClr val="accent1"/>
                </a:solidFill>
              </a:rPr>
              <a:t>Effects of smoking</a:t>
            </a:r>
          </a:p>
          <a:p>
            <a:pPr lvl="1"/>
            <a:r>
              <a:rPr lang="de-CH" sz="1600" dirty="0">
                <a:solidFill>
                  <a:schemeClr val="accent1"/>
                </a:solidFill>
              </a:rPr>
              <a:t>Heart attack and stroke</a:t>
            </a:r>
          </a:p>
          <a:p>
            <a:pPr lvl="1"/>
            <a:r>
              <a:rPr lang="de-CH" sz="1600" dirty="0">
                <a:solidFill>
                  <a:schemeClr val="accent1"/>
                </a:solidFill>
              </a:rPr>
              <a:t>Coronary artery disease (CAD)</a:t>
            </a:r>
          </a:p>
          <a:p>
            <a:pPr lvl="1"/>
            <a:r>
              <a:rPr lang="de-CH" sz="1600" dirty="0">
                <a:solidFill>
                  <a:schemeClr val="accent1"/>
                </a:solidFill>
              </a:rPr>
              <a:t>Smoking and pregnancy</a:t>
            </a:r>
          </a:p>
          <a:p>
            <a:pPr lvl="1"/>
            <a:r>
              <a:rPr lang="de-CH" sz="1600" dirty="0">
                <a:solidFill>
                  <a:schemeClr val="accent1"/>
                </a:solidFill>
              </a:rPr>
              <a:t>Smoking and nutrition</a:t>
            </a:r>
          </a:p>
          <a:p>
            <a:pPr lvl="1"/>
            <a:r>
              <a:rPr lang="de-CH" sz="1600" dirty="0">
                <a:solidFill>
                  <a:schemeClr val="accent1"/>
                </a:solidFill>
              </a:rPr>
              <a:t>Passive smoking</a:t>
            </a:r>
          </a:p>
          <a:p>
            <a:r>
              <a:rPr lang="de-CH" sz="1800" dirty="0">
                <a:solidFill>
                  <a:schemeClr val="accent1"/>
                </a:solidFill>
              </a:rPr>
              <a:t>Health benefits of quitting</a:t>
            </a:r>
          </a:p>
          <a:p>
            <a:r>
              <a:rPr lang="de-CH" sz="1800" dirty="0">
                <a:solidFill>
                  <a:schemeClr val="accent1"/>
                </a:solidFill>
              </a:rPr>
              <a:t>Dependency</a:t>
            </a:r>
          </a:p>
          <a:p>
            <a:r>
              <a:rPr lang="de-CH" sz="1800" dirty="0">
                <a:solidFill>
                  <a:schemeClr val="accent1"/>
                </a:solidFill>
              </a:rPr>
              <a:t>Nicotine</a:t>
            </a:r>
          </a:p>
          <a:p>
            <a:r>
              <a:rPr lang="de-CH" sz="1800" dirty="0">
                <a:solidFill>
                  <a:schemeClr val="accent1"/>
                </a:solidFill>
              </a:rPr>
              <a:t>Quitting</a:t>
            </a:r>
          </a:p>
          <a:p>
            <a:endParaRPr lang="de-CH" sz="1800" dirty="0">
              <a:solidFill>
                <a:schemeClr val="accent1"/>
              </a:solidFill>
            </a:endParaRPr>
          </a:p>
          <a:p>
            <a:endParaRPr lang="de-CH" sz="1800" dirty="0">
              <a:solidFill>
                <a:schemeClr val="accent1"/>
              </a:solidFill>
            </a:endParaRPr>
          </a:p>
          <a:p>
            <a:endParaRPr lang="en-US" sz="1800" dirty="0">
              <a:solidFill>
                <a:schemeClr val="accent1"/>
              </a:solidFill>
            </a:endParaRPr>
          </a:p>
          <a:p>
            <a:pPr marL="0" indent="0">
              <a:buNone/>
            </a:pPr>
            <a:endParaRPr lang="en-US" sz="1800" dirty="0">
              <a:solidFill>
                <a:schemeClr val="accent1"/>
              </a:solidFill>
              <a:highlight>
                <a:srgbClr val="FFFF00"/>
              </a:highlight>
            </a:endParaRPr>
          </a:p>
          <a:p>
            <a:endParaRPr lang="en-US" dirty="0">
              <a:solidFill>
                <a:schemeClr val="accent1"/>
              </a:solidFill>
            </a:endParaRPr>
          </a:p>
        </p:txBody>
      </p:sp>
      <p:sp>
        <p:nvSpPr>
          <p:cNvPr id="6" name="Rectangle 5">
            <a:extLst>
              <a:ext uri="{FF2B5EF4-FFF2-40B4-BE49-F238E27FC236}">
                <a16:creationId xmlns:a16="http://schemas.microsoft.com/office/drawing/2014/main" id="{39B50E1F-3E8E-4232-BC49-9A5EB3ABF812}"/>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9FA50A68-D2B0-4343-BE2A-BDFDE4CC4C0F}"/>
              </a:ext>
            </a:extLst>
          </p:cNvPr>
          <p:cNvSpPr txBox="1">
            <a:spLocks/>
          </p:cNvSpPr>
          <p:nvPr/>
        </p:nvSpPr>
        <p:spPr bwMode="auto">
          <a:xfrm>
            <a:off x="6004118" y="1186312"/>
            <a:ext cx="4402667" cy="509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CH" sz="1800" dirty="0">
                <a:solidFill>
                  <a:schemeClr val="accent1"/>
                </a:solidFill>
              </a:rPr>
              <a:t>Electronic cigarette</a:t>
            </a:r>
            <a:endParaRPr lang="en-US" sz="1800" dirty="0">
              <a:solidFill>
                <a:schemeClr val="accent1"/>
              </a:solidFill>
            </a:endParaRPr>
          </a:p>
          <a:p>
            <a:r>
              <a:rPr lang="en-US" sz="1800" dirty="0">
                <a:solidFill>
                  <a:schemeClr val="accent1"/>
                </a:solidFill>
              </a:rPr>
              <a:t>Description and types of e-cigarettes</a:t>
            </a:r>
          </a:p>
          <a:p>
            <a:r>
              <a:rPr lang="en-US" sz="1800" dirty="0">
                <a:solidFill>
                  <a:schemeClr val="accent1"/>
                </a:solidFill>
              </a:rPr>
              <a:t>Pros, cons and dangers of vaping</a:t>
            </a:r>
            <a:endParaRPr lang="de-CH" sz="1800" dirty="0">
              <a:solidFill>
                <a:schemeClr val="accent1"/>
              </a:solidFill>
            </a:endParaRPr>
          </a:p>
          <a:p>
            <a:r>
              <a:rPr lang="de-CH" sz="1800" dirty="0">
                <a:solidFill>
                  <a:schemeClr val="accent1"/>
                </a:solidFill>
              </a:rPr>
              <a:t>Statistics for Romania - GATS</a:t>
            </a:r>
          </a:p>
          <a:p>
            <a:r>
              <a:rPr lang="de-CH" sz="1800" dirty="0">
                <a:solidFill>
                  <a:schemeClr val="accent1"/>
                </a:solidFill>
              </a:rPr>
              <a:t>Did you know?</a:t>
            </a:r>
          </a:p>
          <a:p>
            <a:endParaRPr lang="en-US" sz="1800" dirty="0">
              <a:solidFill>
                <a:schemeClr val="accent1"/>
              </a:solidFill>
            </a:endParaRPr>
          </a:p>
          <a:p>
            <a:endParaRPr lang="en-US" sz="1800" dirty="0">
              <a:solidFill>
                <a:schemeClr val="accent1"/>
              </a:solidFill>
            </a:endParaRPr>
          </a:p>
          <a:p>
            <a:pPr marL="0" indent="0">
              <a:buFont typeface="Arial"/>
              <a:buNone/>
            </a:pPr>
            <a:endParaRPr lang="en-US" sz="1800" dirty="0">
              <a:solidFill>
                <a:schemeClr val="accent1"/>
              </a:solidFill>
              <a:highlight>
                <a:srgbClr val="FFFF00"/>
              </a:highlight>
            </a:endParaRPr>
          </a:p>
          <a:p>
            <a:endParaRPr lang="en-US" dirty="0">
              <a:solidFill>
                <a:schemeClr val="accent1"/>
              </a:solidFill>
            </a:endParaRPr>
          </a:p>
        </p:txBody>
      </p:sp>
    </p:spTree>
    <p:extLst>
      <p:ext uri="{BB962C8B-B14F-4D97-AF65-F5344CB8AC3E}">
        <p14:creationId xmlns:p14="http://schemas.microsoft.com/office/powerpoint/2010/main" val="42724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en-US" dirty="0"/>
              <a:t>Description and types of e-cigarettes</a:t>
            </a:r>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20</a:t>
            </a:fld>
            <a:endParaRPr lang="en-US" dirty="0"/>
          </a:p>
        </p:txBody>
      </p:sp>
      <p:sp>
        <p:nvSpPr>
          <p:cNvPr id="12" name="TextBox 11">
            <a:extLst>
              <a:ext uri="{FF2B5EF4-FFF2-40B4-BE49-F238E27FC236}">
                <a16:creationId xmlns:a16="http://schemas.microsoft.com/office/drawing/2014/main" id="{F5E6BFB3-9425-4DFE-A405-E672710E2D2B}"/>
              </a:ext>
            </a:extLst>
          </p:cNvPr>
          <p:cNvSpPr txBox="1"/>
          <p:nvPr/>
        </p:nvSpPr>
        <p:spPr>
          <a:xfrm>
            <a:off x="612648" y="1353312"/>
            <a:ext cx="10972799" cy="307777"/>
          </a:xfrm>
          <a:prstGeom prst="rect">
            <a:avLst/>
          </a:prstGeom>
          <a:noFill/>
        </p:spPr>
        <p:txBody>
          <a:bodyPr wrap="square" rtlCol="0">
            <a:spAutoFit/>
          </a:bodyPr>
          <a:lstStyle/>
          <a:p>
            <a:r>
              <a:rPr lang="en-US" sz="1400" dirty="0">
                <a:solidFill>
                  <a:schemeClr val="accent1"/>
                </a:solidFill>
              </a:rPr>
              <a:t>An e-cigarette is made up of several components, as shown in the representation below.</a:t>
            </a:r>
          </a:p>
        </p:txBody>
      </p:sp>
      <p:sp>
        <p:nvSpPr>
          <p:cNvPr id="68" name="Rectangle 67">
            <a:extLst>
              <a:ext uri="{FF2B5EF4-FFF2-40B4-BE49-F238E27FC236}">
                <a16:creationId xmlns:a16="http://schemas.microsoft.com/office/drawing/2014/main" id="{8D614B23-39E1-48C2-9862-9B2AB2C83D1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82C2F9B-3E35-4718-AC6A-0183447FB939}"/>
              </a:ext>
            </a:extLst>
          </p:cNvPr>
          <p:cNvPicPr>
            <a:picLocks noChangeAspect="1"/>
          </p:cNvPicPr>
          <p:nvPr/>
        </p:nvPicPr>
        <p:blipFill>
          <a:blip r:embed="rId2"/>
          <a:stretch>
            <a:fillRect/>
          </a:stretch>
        </p:blipFill>
        <p:spPr>
          <a:xfrm>
            <a:off x="689947" y="1725956"/>
            <a:ext cx="5314171" cy="2121007"/>
          </a:xfrm>
          <a:prstGeom prst="rect">
            <a:avLst/>
          </a:prstGeom>
        </p:spPr>
      </p:pic>
      <p:sp>
        <p:nvSpPr>
          <p:cNvPr id="31" name="TextBox 30">
            <a:extLst>
              <a:ext uri="{FF2B5EF4-FFF2-40B4-BE49-F238E27FC236}">
                <a16:creationId xmlns:a16="http://schemas.microsoft.com/office/drawing/2014/main" id="{0CB6C60A-530E-4844-98CE-5EBBA77DCF3A}"/>
              </a:ext>
            </a:extLst>
          </p:cNvPr>
          <p:cNvSpPr txBox="1"/>
          <p:nvPr/>
        </p:nvSpPr>
        <p:spPr>
          <a:xfrm>
            <a:off x="7501630" y="1790536"/>
            <a:ext cx="3568823" cy="4185761"/>
          </a:xfrm>
          <a:prstGeom prst="rect">
            <a:avLst/>
          </a:prstGeom>
          <a:noFill/>
        </p:spPr>
        <p:txBody>
          <a:bodyPr wrap="square">
            <a:spAutoFit/>
          </a:bodyPr>
          <a:lstStyle/>
          <a:p>
            <a:pPr algn="l"/>
            <a:r>
              <a:rPr lang="en-US" sz="1400" dirty="0">
                <a:solidFill>
                  <a:schemeClr val="accent1"/>
                </a:solidFill>
              </a:rPr>
              <a:t>There are a variety of models available:</a:t>
            </a:r>
          </a:p>
          <a:p>
            <a:pPr algn="l"/>
            <a:endParaRPr lang="en-US" sz="1400" dirty="0">
              <a:solidFill>
                <a:schemeClr val="accent1"/>
              </a:solidFill>
            </a:endParaRPr>
          </a:p>
          <a:p>
            <a:pPr algn="l">
              <a:buFont typeface="Arial" panose="020B0604020202020204" pitchFamily="34" charset="0"/>
              <a:buChar char="•"/>
            </a:pPr>
            <a:r>
              <a:rPr lang="en-US" sz="1400" b="1" dirty="0">
                <a:solidFill>
                  <a:schemeClr val="accent1"/>
                </a:solidFill>
              </a:rPr>
              <a:t>Cigalikes</a:t>
            </a:r>
            <a:r>
              <a:rPr lang="en-US" sz="1400" dirty="0">
                <a:solidFill>
                  <a:schemeClr val="accent1"/>
                </a:solidFill>
              </a:rPr>
              <a:t> look like tobacco cigarettes and can be disposable or rechargeable.</a:t>
            </a:r>
          </a:p>
          <a:p>
            <a:pPr algn="l">
              <a:buFont typeface="Arial" panose="020B0604020202020204" pitchFamily="34" charset="0"/>
              <a:buChar char="•"/>
            </a:pPr>
            <a:endParaRPr lang="en-US" sz="1400" b="1" dirty="0">
              <a:solidFill>
                <a:schemeClr val="accent1"/>
              </a:solidFill>
            </a:endParaRPr>
          </a:p>
          <a:p>
            <a:pPr algn="l">
              <a:buFont typeface="Arial" panose="020B0604020202020204" pitchFamily="34" charset="0"/>
              <a:buChar char="•"/>
            </a:pPr>
            <a:r>
              <a:rPr lang="en-US" sz="1400" b="1" dirty="0">
                <a:solidFill>
                  <a:schemeClr val="accent1"/>
                </a:solidFill>
              </a:rPr>
              <a:t>Vape pens </a:t>
            </a:r>
            <a:r>
              <a:rPr lang="en-US" sz="1400" dirty="0">
                <a:solidFill>
                  <a:schemeClr val="accent1"/>
                </a:solidFill>
              </a:rPr>
              <a:t>are shaped like a pen or small tube, with a tank to store e-liquid, replaceable coils and rechargeable batteries.</a:t>
            </a:r>
          </a:p>
          <a:p>
            <a:pPr algn="l">
              <a:buFont typeface="Arial" panose="020B0604020202020204" pitchFamily="34" charset="0"/>
              <a:buChar char="•"/>
            </a:pPr>
            <a:endParaRPr lang="en-US" sz="1400" dirty="0">
              <a:solidFill>
                <a:schemeClr val="accent1"/>
              </a:solidFill>
            </a:endParaRPr>
          </a:p>
          <a:p>
            <a:pPr algn="l">
              <a:buFont typeface="Arial" panose="020B0604020202020204" pitchFamily="34" charset="0"/>
              <a:buChar char="•"/>
            </a:pPr>
            <a:r>
              <a:rPr lang="en-US" sz="1400" b="1" dirty="0">
                <a:solidFill>
                  <a:schemeClr val="accent1"/>
                </a:solidFill>
              </a:rPr>
              <a:t>Pod systems </a:t>
            </a:r>
            <a:r>
              <a:rPr lang="en-US" sz="1400" dirty="0">
                <a:solidFill>
                  <a:schemeClr val="accent1"/>
                </a:solidFill>
              </a:rPr>
              <a:t>are compact rechargeable devices, often shaped like a USB stick or a pebble, with e-liquid capsules.</a:t>
            </a:r>
          </a:p>
          <a:p>
            <a:pPr algn="l"/>
            <a:endParaRPr lang="en-US" sz="1400" dirty="0">
              <a:solidFill>
                <a:schemeClr val="accent1"/>
              </a:solidFill>
            </a:endParaRPr>
          </a:p>
          <a:p>
            <a:pPr algn="l">
              <a:buFont typeface="Arial" panose="020B0604020202020204" pitchFamily="34" charset="0"/>
              <a:buChar char="•"/>
            </a:pPr>
            <a:r>
              <a:rPr lang="en-US" sz="1400" b="1" dirty="0">
                <a:solidFill>
                  <a:schemeClr val="accent1"/>
                </a:solidFill>
              </a:rPr>
              <a:t>Mods</a:t>
            </a:r>
            <a:r>
              <a:rPr lang="en-US" sz="1400" dirty="0">
                <a:solidFill>
                  <a:schemeClr val="accent1"/>
                </a:solidFill>
              </a:rPr>
              <a:t> come in different shapes and sizes but are generally the largest e-cigarette devices. They have a refillable tank, longer lasting rechargeable batteries, and variable power.</a:t>
            </a:r>
          </a:p>
        </p:txBody>
      </p:sp>
      <p:pic>
        <p:nvPicPr>
          <p:cNvPr id="8" name="Picture 7">
            <a:extLst>
              <a:ext uri="{FF2B5EF4-FFF2-40B4-BE49-F238E27FC236}">
                <a16:creationId xmlns:a16="http://schemas.microsoft.com/office/drawing/2014/main" id="{E63AD0FC-8DB1-4354-B72D-7066EA5E6CAB}"/>
              </a:ext>
            </a:extLst>
          </p:cNvPr>
          <p:cNvPicPr>
            <a:picLocks noChangeAspect="1"/>
          </p:cNvPicPr>
          <p:nvPr/>
        </p:nvPicPr>
        <p:blipFill>
          <a:blip r:embed="rId3"/>
          <a:stretch>
            <a:fillRect/>
          </a:stretch>
        </p:blipFill>
        <p:spPr>
          <a:xfrm>
            <a:off x="4162653" y="3189015"/>
            <a:ext cx="3276833" cy="2787282"/>
          </a:xfrm>
          <a:prstGeom prst="rect">
            <a:avLst/>
          </a:prstGeom>
        </p:spPr>
      </p:pic>
      <p:pic>
        <p:nvPicPr>
          <p:cNvPr id="10" name="Picture 9">
            <a:extLst>
              <a:ext uri="{FF2B5EF4-FFF2-40B4-BE49-F238E27FC236}">
                <a16:creationId xmlns:a16="http://schemas.microsoft.com/office/drawing/2014/main" id="{13C1386C-2D98-44DB-9999-535887A3D1D3}"/>
              </a:ext>
            </a:extLst>
          </p:cNvPr>
          <p:cNvPicPr>
            <a:picLocks noChangeAspect="1"/>
          </p:cNvPicPr>
          <p:nvPr/>
        </p:nvPicPr>
        <p:blipFill>
          <a:blip r:embed="rId4"/>
          <a:stretch>
            <a:fillRect/>
          </a:stretch>
        </p:blipFill>
        <p:spPr>
          <a:xfrm>
            <a:off x="1288614" y="4042574"/>
            <a:ext cx="2404496" cy="2129458"/>
          </a:xfrm>
          <a:prstGeom prst="rect">
            <a:avLst/>
          </a:prstGeom>
        </p:spPr>
      </p:pic>
    </p:spTree>
    <p:extLst>
      <p:ext uri="{BB962C8B-B14F-4D97-AF65-F5344CB8AC3E}">
        <p14:creationId xmlns:p14="http://schemas.microsoft.com/office/powerpoint/2010/main" val="2654168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en-US" dirty="0"/>
              <a:t>Pros, cons and dangers of vaping</a:t>
            </a:r>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21</a:t>
            </a:fld>
            <a:endParaRPr lang="en-US" dirty="0"/>
          </a:p>
        </p:txBody>
      </p:sp>
      <p:sp>
        <p:nvSpPr>
          <p:cNvPr id="68" name="Rectangle 67">
            <a:extLst>
              <a:ext uri="{FF2B5EF4-FFF2-40B4-BE49-F238E27FC236}">
                <a16:creationId xmlns:a16="http://schemas.microsoft.com/office/drawing/2014/main" id="{8D614B23-39E1-48C2-9862-9B2AB2C83D1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
            <a:extLst>
              <a:ext uri="{FF2B5EF4-FFF2-40B4-BE49-F238E27FC236}">
                <a16:creationId xmlns:a16="http://schemas.microsoft.com/office/drawing/2014/main" id="{CDB62E73-1DB0-4A8E-BBFC-87E24457EB5D}"/>
              </a:ext>
            </a:extLst>
          </p:cNvPr>
          <p:cNvSpPr txBox="1">
            <a:spLocks/>
          </p:cNvSpPr>
          <p:nvPr/>
        </p:nvSpPr>
        <p:spPr bwMode="auto">
          <a:xfrm>
            <a:off x="1013726" y="4201316"/>
            <a:ext cx="5064399" cy="790488"/>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Irreversible brain damage </a:t>
            </a:r>
            <a:r>
              <a:rPr lang="en-US" sz="1200" dirty="0">
                <a:solidFill>
                  <a:schemeClr val="accent1"/>
                </a:solidFill>
              </a:rPr>
              <a:t>– part of the brain responsible for </a:t>
            </a:r>
            <a:r>
              <a:rPr lang="en-US" sz="1200" b="1" dirty="0">
                <a:solidFill>
                  <a:schemeClr val="accent1"/>
                </a:solidFill>
              </a:rPr>
              <a:t>decision making </a:t>
            </a:r>
            <a:r>
              <a:rPr lang="en-US" sz="1200" dirty="0">
                <a:solidFill>
                  <a:schemeClr val="accent1"/>
                </a:solidFill>
              </a:rPr>
              <a:t>and </a:t>
            </a:r>
            <a:r>
              <a:rPr lang="en-US" sz="1200" b="1" dirty="0">
                <a:solidFill>
                  <a:schemeClr val="accent1"/>
                </a:solidFill>
              </a:rPr>
              <a:t>impulse control </a:t>
            </a:r>
            <a:r>
              <a:rPr lang="en-US" sz="1200" dirty="0">
                <a:solidFill>
                  <a:schemeClr val="accent1"/>
                </a:solidFill>
              </a:rPr>
              <a:t>is not fully developed until age 25. Teens and young adults are </a:t>
            </a:r>
            <a:r>
              <a:rPr lang="en-US" sz="1200" b="1" dirty="0">
                <a:solidFill>
                  <a:schemeClr val="accent1"/>
                </a:solidFill>
              </a:rPr>
              <a:t>at risk of long-lasting effects</a:t>
            </a:r>
            <a:r>
              <a:rPr lang="en-US" sz="1200" dirty="0">
                <a:solidFill>
                  <a:schemeClr val="accent1"/>
                </a:solidFill>
              </a:rPr>
              <a:t>, including </a:t>
            </a:r>
            <a:r>
              <a:rPr lang="en-US" sz="1200" b="1" dirty="0">
                <a:solidFill>
                  <a:schemeClr val="accent1"/>
                </a:solidFill>
              </a:rPr>
              <a:t>mood disorders </a:t>
            </a:r>
            <a:r>
              <a:rPr lang="en-US" sz="1200" dirty="0">
                <a:solidFill>
                  <a:schemeClr val="accent1"/>
                </a:solidFill>
              </a:rPr>
              <a:t>and </a:t>
            </a:r>
            <a:r>
              <a:rPr lang="en-US" sz="1200" b="1" dirty="0">
                <a:solidFill>
                  <a:schemeClr val="accent1"/>
                </a:solidFill>
              </a:rPr>
              <a:t>permanent lowering of impulse control.</a:t>
            </a:r>
          </a:p>
        </p:txBody>
      </p:sp>
      <p:sp>
        <p:nvSpPr>
          <p:cNvPr id="13" name="Text Placeholder 1">
            <a:extLst>
              <a:ext uri="{FF2B5EF4-FFF2-40B4-BE49-F238E27FC236}">
                <a16:creationId xmlns:a16="http://schemas.microsoft.com/office/drawing/2014/main" id="{E45EE889-60FF-4775-97E3-44D71556808D}"/>
              </a:ext>
            </a:extLst>
          </p:cNvPr>
          <p:cNvSpPr txBox="1">
            <a:spLocks/>
          </p:cNvSpPr>
          <p:nvPr/>
        </p:nvSpPr>
        <p:spPr bwMode="auto">
          <a:xfrm>
            <a:off x="3442245" y="2230442"/>
            <a:ext cx="2468880" cy="1616964"/>
          </a:xfrm>
          <a:prstGeom prst="rect">
            <a:avLst/>
          </a:prstGeom>
          <a:noFill/>
          <a:ln>
            <a:solidFill>
              <a:schemeClr val="accent1"/>
            </a:solid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solidFill>
                  <a:schemeClr val="accent1"/>
                </a:solidFill>
              </a:rPr>
              <a:t>Vaping causes </a:t>
            </a:r>
            <a:r>
              <a:rPr lang="en-US" sz="1200" b="1" dirty="0">
                <a:solidFill>
                  <a:schemeClr val="accent1"/>
                </a:solidFill>
              </a:rPr>
              <a:t>addiction</a:t>
            </a:r>
            <a:r>
              <a:rPr lang="en-US" sz="1200" dirty="0">
                <a:solidFill>
                  <a:schemeClr val="accent1"/>
                </a:solidFill>
              </a:rPr>
              <a:t>, just like cigarettes</a:t>
            </a:r>
          </a:p>
          <a:p>
            <a:pPr marL="171450" indent="-171450">
              <a:buFont typeface="Arial" panose="020B0604020202020204" pitchFamily="34" charset="0"/>
              <a:buChar char="•"/>
            </a:pPr>
            <a:r>
              <a:rPr lang="en-US" sz="1200" dirty="0">
                <a:solidFill>
                  <a:schemeClr val="accent1"/>
                </a:solidFill>
              </a:rPr>
              <a:t>Vaping can cause </a:t>
            </a:r>
            <a:r>
              <a:rPr lang="en-US" sz="1200" b="1" dirty="0">
                <a:solidFill>
                  <a:schemeClr val="accent1"/>
                </a:solidFill>
              </a:rPr>
              <a:t>a series of serious health issues </a:t>
            </a:r>
            <a:r>
              <a:rPr lang="en-US" sz="1200" dirty="0">
                <a:solidFill>
                  <a:schemeClr val="accent1"/>
                </a:solidFill>
              </a:rPr>
              <a:t>(see below)</a:t>
            </a:r>
          </a:p>
          <a:p>
            <a:pPr marL="171450" indent="-171450">
              <a:buFont typeface="Arial" panose="020B0604020202020204" pitchFamily="34" charset="0"/>
              <a:buChar char="•"/>
            </a:pPr>
            <a:r>
              <a:rPr lang="en-US" sz="1200" dirty="0">
                <a:solidFill>
                  <a:schemeClr val="accent1"/>
                </a:solidFill>
              </a:rPr>
              <a:t>Vaping is on the rise among </a:t>
            </a:r>
            <a:r>
              <a:rPr lang="en-US" sz="1200" b="1" dirty="0">
                <a:solidFill>
                  <a:schemeClr val="accent1"/>
                </a:solidFill>
              </a:rPr>
              <a:t>youngsters</a:t>
            </a:r>
            <a:r>
              <a:rPr lang="en-US" sz="1200" dirty="0">
                <a:solidFill>
                  <a:schemeClr val="accent1"/>
                </a:solidFill>
              </a:rPr>
              <a:t>: </a:t>
            </a:r>
            <a:r>
              <a:rPr lang="en-US" sz="1200" b="1" dirty="0">
                <a:solidFill>
                  <a:schemeClr val="accent1"/>
                </a:solidFill>
              </a:rPr>
              <a:t>1/5 school kids </a:t>
            </a:r>
            <a:r>
              <a:rPr lang="en-US" sz="1200" dirty="0">
                <a:solidFill>
                  <a:schemeClr val="accent1"/>
                </a:solidFill>
              </a:rPr>
              <a:t>are vaping in the US (2018 study)</a:t>
            </a:r>
          </a:p>
          <a:p>
            <a:endParaRPr lang="en-US" sz="1100" dirty="0">
              <a:solidFill>
                <a:schemeClr val="accent1"/>
              </a:solidFill>
            </a:endParaRPr>
          </a:p>
          <a:p>
            <a:endParaRPr lang="en-US" sz="1100" dirty="0">
              <a:solidFill>
                <a:schemeClr val="accent1"/>
              </a:solidFill>
            </a:endParaRPr>
          </a:p>
          <a:p>
            <a:pPr marL="0" indent="0">
              <a:buNone/>
            </a:pPr>
            <a:endParaRPr lang="en-US" sz="1100" dirty="0">
              <a:solidFill>
                <a:schemeClr val="accent1"/>
              </a:solidFill>
            </a:endParaRPr>
          </a:p>
        </p:txBody>
      </p:sp>
      <p:grpSp>
        <p:nvGrpSpPr>
          <p:cNvPr id="14" name="Group 13">
            <a:extLst>
              <a:ext uri="{FF2B5EF4-FFF2-40B4-BE49-F238E27FC236}">
                <a16:creationId xmlns:a16="http://schemas.microsoft.com/office/drawing/2014/main" id="{CA3CBC35-95C8-4F4E-9445-810117082D66}"/>
              </a:ext>
            </a:extLst>
          </p:cNvPr>
          <p:cNvGrpSpPr/>
          <p:nvPr/>
        </p:nvGrpSpPr>
        <p:grpSpPr>
          <a:xfrm>
            <a:off x="721468" y="1932928"/>
            <a:ext cx="2468880" cy="276999"/>
            <a:chOff x="563131" y="1675344"/>
            <a:chExt cx="2468880" cy="276999"/>
          </a:xfrm>
        </p:grpSpPr>
        <p:sp>
          <p:nvSpPr>
            <p:cNvPr id="26" name="TextBox 17">
              <a:extLst>
                <a:ext uri="{FF2B5EF4-FFF2-40B4-BE49-F238E27FC236}">
                  <a16:creationId xmlns:a16="http://schemas.microsoft.com/office/drawing/2014/main" id="{F77C85EA-45C5-429A-BC46-F9A888CC3F47}"/>
                </a:ext>
              </a:extLst>
            </p:cNvPr>
            <p:cNvSpPr txBox="1"/>
            <p:nvPr/>
          </p:nvSpPr>
          <p:spPr>
            <a:xfrm>
              <a:off x="563131" y="1675344"/>
              <a:ext cx="2468880" cy="276999"/>
            </a:xfrm>
            <a:prstGeom prst="rect">
              <a:avLst/>
            </a:prstGeom>
            <a:solidFill>
              <a:schemeClr val="bg1">
                <a:lumMod val="95000"/>
              </a:schemeClr>
            </a:solidFill>
            <a:ln w="6350">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accent1"/>
                  </a:solidFill>
                </a:rPr>
                <a:t>PROs</a:t>
              </a:r>
            </a:p>
          </p:txBody>
        </p:sp>
        <p:pic>
          <p:nvPicPr>
            <p:cNvPr id="27" name="Graphic 40" descr="Checkmark outline">
              <a:extLst>
                <a:ext uri="{FF2B5EF4-FFF2-40B4-BE49-F238E27FC236}">
                  <a16:creationId xmlns:a16="http://schemas.microsoft.com/office/drawing/2014/main" id="{5FD540EE-328B-430C-B757-0C73450DD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1298" y="1706179"/>
              <a:ext cx="228600" cy="228600"/>
            </a:xfrm>
            <a:prstGeom prst="rect">
              <a:avLst/>
            </a:prstGeom>
          </p:spPr>
        </p:pic>
      </p:grpSp>
      <p:grpSp>
        <p:nvGrpSpPr>
          <p:cNvPr id="15" name="Group 14">
            <a:extLst>
              <a:ext uri="{FF2B5EF4-FFF2-40B4-BE49-F238E27FC236}">
                <a16:creationId xmlns:a16="http://schemas.microsoft.com/office/drawing/2014/main" id="{C13E25E4-D8EB-4C21-AF99-774B19259177}"/>
              </a:ext>
            </a:extLst>
          </p:cNvPr>
          <p:cNvGrpSpPr/>
          <p:nvPr/>
        </p:nvGrpSpPr>
        <p:grpSpPr>
          <a:xfrm>
            <a:off x="3442246" y="1919123"/>
            <a:ext cx="2468880" cy="276999"/>
            <a:chOff x="3142822" y="1675344"/>
            <a:chExt cx="2468880" cy="276999"/>
          </a:xfrm>
        </p:grpSpPr>
        <p:sp>
          <p:nvSpPr>
            <p:cNvPr id="24" name="TextBox 32">
              <a:extLst>
                <a:ext uri="{FF2B5EF4-FFF2-40B4-BE49-F238E27FC236}">
                  <a16:creationId xmlns:a16="http://schemas.microsoft.com/office/drawing/2014/main" id="{1698B77E-B643-482A-B936-59FC32C5B1AF}"/>
                </a:ext>
              </a:extLst>
            </p:cNvPr>
            <p:cNvSpPr txBox="1"/>
            <p:nvPr/>
          </p:nvSpPr>
          <p:spPr>
            <a:xfrm>
              <a:off x="3142822" y="1675344"/>
              <a:ext cx="2468880" cy="276999"/>
            </a:xfrm>
            <a:prstGeom prst="rect">
              <a:avLst/>
            </a:prstGeom>
            <a:solidFill>
              <a:schemeClr val="bg1">
                <a:lumMod val="95000"/>
              </a:schemeClr>
            </a:solidFill>
            <a:ln w="6350">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accent1"/>
                  </a:solidFill>
                </a:rPr>
                <a:t>CONs</a:t>
              </a:r>
            </a:p>
          </p:txBody>
        </p:sp>
        <p:pic>
          <p:nvPicPr>
            <p:cNvPr id="25" name="Graphic 42" descr="Forbidden outline">
              <a:extLst>
                <a:ext uri="{FF2B5EF4-FFF2-40B4-BE49-F238E27FC236}">
                  <a16:creationId xmlns:a16="http://schemas.microsoft.com/office/drawing/2014/main" id="{4EFF284A-E458-496C-B8AB-25879F0F66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1352" y="1699542"/>
              <a:ext cx="228600" cy="228600"/>
            </a:xfrm>
            <a:prstGeom prst="rect">
              <a:avLst/>
            </a:prstGeom>
          </p:spPr>
        </p:pic>
      </p:grpSp>
      <p:sp>
        <p:nvSpPr>
          <p:cNvPr id="16" name="TextBox 43">
            <a:extLst>
              <a:ext uri="{FF2B5EF4-FFF2-40B4-BE49-F238E27FC236}">
                <a16:creationId xmlns:a16="http://schemas.microsoft.com/office/drawing/2014/main" id="{B7F6D255-829E-49A5-BA76-0601E2E9781D}"/>
              </a:ext>
            </a:extLst>
          </p:cNvPr>
          <p:cNvSpPr txBox="1"/>
          <p:nvPr/>
        </p:nvSpPr>
        <p:spPr>
          <a:xfrm>
            <a:off x="737101" y="3924317"/>
            <a:ext cx="10996599" cy="276999"/>
          </a:xfrm>
          <a:prstGeom prst="rect">
            <a:avLst/>
          </a:prstGeom>
          <a:solidFill>
            <a:schemeClr val="bg1">
              <a:lumMod val="95000"/>
            </a:schemeClr>
          </a:solidFill>
          <a:ln w="6350">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accent1"/>
                </a:solidFill>
              </a:rPr>
              <a:t>The dangers of vaping</a:t>
            </a:r>
          </a:p>
        </p:txBody>
      </p:sp>
      <p:pic>
        <p:nvPicPr>
          <p:cNvPr id="18" name="Graphic 46" descr="Warning outline">
            <a:extLst>
              <a:ext uri="{FF2B5EF4-FFF2-40B4-BE49-F238E27FC236}">
                <a16:creationId xmlns:a16="http://schemas.microsoft.com/office/drawing/2014/main" id="{9E1BD5BE-6268-49EA-A602-A832BE9098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4103" y="3936174"/>
            <a:ext cx="280726" cy="272776"/>
          </a:xfrm>
          <a:prstGeom prst="rect">
            <a:avLst/>
          </a:prstGeom>
        </p:spPr>
      </p:pic>
      <p:sp>
        <p:nvSpPr>
          <p:cNvPr id="19" name="Text Placeholder 1">
            <a:extLst>
              <a:ext uri="{FF2B5EF4-FFF2-40B4-BE49-F238E27FC236}">
                <a16:creationId xmlns:a16="http://schemas.microsoft.com/office/drawing/2014/main" id="{E7E5853B-A054-41AE-A116-6BA9680E75C1}"/>
              </a:ext>
            </a:extLst>
          </p:cNvPr>
          <p:cNvSpPr txBox="1">
            <a:spLocks/>
          </p:cNvSpPr>
          <p:nvPr/>
        </p:nvSpPr>
        <p:spPr bwMode="auto">
          <a:xfrm>
            <a:off x="728186" y="2230442"/>
            <a:ext cx="2468880" cy="1616964"/>
          </a:xfrm>
          <a:prstGeom prst="rect">
            <a:avLst/>
          </a:prstGeom>
          <a:noFill/>
          <a:ln>
            <a:solidFill>
              <a:schemeClr val="accent1"/>
            </a:solid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solidFill>
                  <a:schemeClr val="accent1"/>
                </a:solidFill>
              </a:rPr>
              <a:t>E-cigarettes contain </a:t>
            </a:r>
            <a:r>
              <a:rPr lang="en-US" sz="1200" b="1" dirty="0">
                <a:solidFill>
                  <a:schemeClr val="accent1"/>
                </a:solidFill>
              </a:rPr>
              <a:t>nicotine</a:t>
            </a:r>
            <a:r>
              <a:rPr lang="en-US" sz="1200" dirty="0">
                <a:solidFill>
                  <a:schemeClr val="accent1"/>
                </a:solidFill>
              </a:rPr>
              <a:t> but not cancer-causing tobacco.</a:t>
            </a:r>
          </a:p>
          <a:p>
            <a:pPr marL="171450" indent="-171450">
              <a:buFont typeface="Arial" panose="020B0604020202020204" pitchFamily="34" charset="0"/>
              <a:buChar char="•"/>
            </a:pPr>
            <a:r>
              <a:rPr lang="en-US" sz="1200" i="1" dirty="0">
                <a:solidFill>
                  <a:schemeClr val="accent1"/>
                </a:solidFill>
              </a:rPr>
              <a:t>Passively breathing</a:t>
            </a:r>
            <a:r>
              <a:rPr lang="en-US" sz="1200" dirty="0">
                <a:solidFill>
                  <a:schemeClr val="accent1"/>
                </a:solidFill>
              </a:rPr>
              <a:t> vapor from e-cigarettes is </a:t>
            </a:r>
            <a:r>
              <a:rPr lang="en-US" sz="1200" b="1" dirty="0">
                <a:solidFill>
                  <a:schemeClr val="accent1"/>
                </a:solidFill>
              </a:rPr>
              <a:t>unlikely to be harmful</a:t>
            </a:r>
          </a:p>
          <a:p>
            <a:pPr marL="171450" indent="-171450">
              <a:buFont typeface="Arial" panose="020B0604020202020204" pitchFamily="34" charset="0"/>
              <a:buChar char="•"/>
            </a:pPr>
            <a:r>
              <a:rPr lang="en-US" sz="1200" dirty="0">
                <a:solidFill>
                  <a:schemeClr val="accent1"/>
                </a:solidFill>
              </a:rPr>
              <a:t>Study evidence shows that e-cigarettes are </a:t>
            </a:r>
            <a:r>
              <a:rPr lang="en-US" sz="1200" b="1" dirty="0">
                <a:solidFill>
                  <a:schemeClr val="accent1"/>
                </a:solidFill>
              </a:rPr>
              <a:t>helping people stop smoking</a:t>
            </a:r>
          </a:p>
          <a:p>
            <a:endParaRPr lang="en-US" sz="1100" b="1" dirty="0">
              <a:solidFill>
                <a:schemeClr val="accent1"/>
              </a:solidFill>
            </a:endParaRPr>
          </a:p>
        </p:txBody>
      </p:sp>
      <p:sp>
        <p:nvSpPr>
          <p:cNvPr id="28" name="TextBox 27">
            <a:extLst>
              <a:ext uri="{FF2B5EF4-FFF2-40B4-BE49-F238E27FC236}">
                <a16:creationId xmlns:a16="http://schemas.microsoft.com/office/drawing/2014/main" id="{976178B6-CA45-40E8-A35B-BFB2C2A309C2}"/>
              </a:ext>
            </a:extLst>
          </p:cNvPr>
          <p:cNvSpPr txBox="1"/>
          <p:nvPr/>
        </p:nvSpPr>
        <p:spPr>
          <a:xfrm>
            <a:off x="612648" y="1353312"/>
            <a:ext cx="10970200" cy="523220"/>
          </a:xfrm>
          <a:prstGeom prst="rect">
            <a:avLst/>
          </a:prstGeom>
          <a:noFill/>
        </p:spPr>
        <p:txBody>
          <a:bodyPr wrap="square" rtlCol="0">
            <a:spAutoFit/>
          </a:bodyPr>
          <a:lstStyle/>
          <a:p>
            <a:r>
              <a:rPr lang="en-US" sz="1400" dirty="0">
                <a:solidFill>
                  <a:schemeClr val="accent1"/>
                </a:solidFill>
              </a:rPr>
              <a:t>E-cigarettes are quite controversial. Whilst some studies show they are much better than regular cigarettes and other tobacco products, some say they can cause a great deal of health issues.</a:t>
            </a:r>
          </a:p>
        </p:txBody>
      </p:sp>
      <p:pic>
        <p:nvPicPr>
          <p:cNvPr id="5" name="Picture 4">
            <a:extLst>
              <a:ext uri="{FF2B5EF4-FFF2-40B4-BE49-F238E27FC236}">
                <a16:creationId xmlns:a16="http://schemas.microsoft.com/office/drawing/2014/main" id="{DA3CF4F2-CEDD-4EA3-BA66-B222B2A7DDA4}"/>
              </a:ext>
            </a:extLst>
          </p:cNvPr>
          <p:cNvPicPr>
            <a:picLocks noChangeAspect="1"/>
          </p:cNvPicPr>
          <p:nvPr/>
        </p:nvPicPr>
        <p:blipFill>
          <a:blip r:embed="rId8"/>
          <a:stretch>
            <a:fillRect/>
          </a:stretch>
        </p:blipFill>
        <p:spPr>
          <a:xfrm>
            <a:off x="6334015" y="1657673"/>
            <a:ext cx="2468880" cy="2161910"/>
          </a:xfrm>
          <a:prstGeom prst="rect">
            <a:avLst/>
          </a:prstGeom>
        </p:spPr>
      </p:pic>
      <p:sp>
        <p:nvSpPr>
          <p:cNvPr id="29" name="Text Placeholder 1">
            <a:extLst>
              <a:ext uri="{FF2B5EF4-FFF2-40B4-BE49-F238E27FC236}">
                <a16:creationId xmlns:a16="http://schemas.microsoft.com/office/drawing/2014/main" id="{1D2A2137-20F1-4968-BD0E-AD2CE8BDCA13}"/>
              </a:ext>
            </a:extLst>
          </p:cNvPr>
          <p:cNvSpPr txBox="1">
            <a:spLocks/>
          </p:cNvSpPr>
          <p:nvPr/>
        </p:nvSpPr>
        <p:spPr bwMode="auto">
          <a:xfrm>
            <a:off x="1013726" y="5038419"/>
            <a:ext cx="5064399" cy="65609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Causes attention and learning problems </a:t>
            </a:r>
            <a:r>
              <a:rPr lang="en-US" sz="1200" dirty="0">
                <a:solidFill>
                  <a:schemeClr val="accent1"/>
                </a:solidFill>
              </a:rPr>
              <a:t>– Nicotine changes the way in which synapses are formed, which harms the part of brain that controls attention and learning.</a:t>
            </a:r>
            <a:endParaRPr lang="en-US" sz="1200" b="1" dirty="0">
              <a:solidFill>
                <a:schemeClr val="accent1"/>
              </a:solidFill>
            </a:endParaRPr>
          </a:p>
        </p:txBody>
      </p:sp>
      <p:sp>
        <p:nvSpPr>
          <p:cNvPr id="30" name="Text Placeholder 1">
            <a:extLst>
              <a:ext uri="{FF2B5EF4-FFF2-40B4-BE49-F238E27FC236}">
                <a16:creationId xmlns:a16="http://schemas.microsoft.com/office/drawing/2014/main" id="{960E695C-A846-472F-BC9E-DC55563A04AE}"/>
              </a:ext>
            </a:extLst>
          </p:cNvPr>
          <p:cNvSpPr txBox="1">
            <a:spLocks/>
          </p:cNvSpPr>
          <p:nvPr/>
        </p:nvSpPr>
        <p:spPr bwMode="auto">
          <a:xfrm>
            <a:off x="1031601" y="5738590"/>
            <a:ext cx="5064399" cy="65609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Gateway to smoking </a:t>
            </a:r>
            <a:r>
              <a:rPr lang="en-US" sz="1200" dirty="0">
                <a:solidFill>
                  <a:schemeClr val="accent1"/>
                </a:solidFill>
              </a:rPr>
              <a:t>– youngsters who vape are </a:t>
            </a:r>
            <a:r>
              <a:rPr lang="en-US" sz="1200" b="1" dirty="0">
                <a:solidFill>
                  <a:schemeClr val="accent1"/>
                </a:solidFill>
              </a:rPr>
              <a:t>4 times</a:t>
            </a:r>
            <a:r>
              <a:rPr lang="en-US" sz="1200" dirty="0">
                <a:solidFill>
                  <a:schemeClr val="accent1"/>
                </a:solidFill>
              </a:rPr>
              <a:t> more likely to </a:t>
            </a:r>
            <a:r>
              <a:rPr lang="en-US" sz="1200" i="1" dirty="0">
                <a:solidFill>
                  <a:schemeClr val="accent1"/>
                </a:solidFill>
              </a:rPr>
              <a:t>start smoking</a:t>
            </a:r>
            <a:r>
              <a:rPr lang="en-US" sz="1200" dirty="0">
                <a:solidFill>
                  <a:schemeClr val="accent1"/>
                </a:solidFill>
              </a:rPr>
              <a:t>, according to a study made in the US.</a:t>
            </a:r>
            <a:endParaRPr lang="en-US" sz="1200" b="1" dirty="0">
              <a:solidFill>
                <a:schemeClr val="accent1"/>
              </a:solidFill>
            </a:endParaRPr>
          </a:p>
        </p:txBody>
      </p:sp>
      <p:sp>
        <p:nvSpPr>
          <p:cNvPr id="31" name="Text Placeholder 1">
            <a:extLst>
              <a:ext uri="{FF2B5EF4-FFF2-40B4-BE49-F238E27FC236}">
                <a16:creationId xmlns:a16="http://schemas.microsoft.com/office/drawing/2014/main" id="{83EEA06E-5C36-480E-9C8D-D2FE74124F5D}"/>
              </a:ext>
            </a:extLst>
          </p:cNvPr>
          <p:cNvSpPr txBox="1">
            <a:spLocks/>
          </p:cNvSpPr>
          <p:nvPr/>
        </p:nvSpPr>
        <p:spPr bwMode="auto">
          <a:xfrm>
            <a:off x="6669302" y="4280606"/>
            <a:ext cx="5064399" cy="52322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Toxic chemicals and metals </a:t>
            </a:r>
            <a:r>
              <a:rPr lang="en-US" sz="1200" dirty="0">
                <a:solidFill>
                  <a:schemeClr val="accent1"/>
                </a:solidFill>
              </a:rPr>
              <a:t>– E-cigarette aerosol contains toxic chemical metals.</a:t>
            </a:r>
            <a:endParaRPr lang="en-US" sz="1200" b="1" dirty="0">
              <a:solidFill>
                <a:schemeClr val="accent1"/>
              </a:solidFill>
            </a:endParaRPr>
          </a:p>
        </p:txBody>
      </p:sp>
      <p:sp>
        <p:nvSpPr>
          <p:cNvPr id="32" name="Text Placeholder 1">
            <a:extLst>
              <a:ext uri="{FF2B5EF4-FFF2-40B4-BE49-F238E27FC236}">
                <a16:creationId xmlns:a16="http://schemas.microsoft.com/office/drawing/2014/main" id="{E00424F5-AFB6-417F-9DDD-1181D0B25343}"/>
              </a:ext>
            </a:extLst>
          </p:cNvPr>
          <p:cNvSpPr txBox="1">
            <a:spLocks/>
          </p:cNvSpPr>
          <p:nvPr/>
        </p:nvSpPr>
        <p:spPr bwMode="auto">
          <a:xfrm>
            <a:off x="6669301" y="5038419"/>
            <a:ext cx="5064399" cy="52322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Weakens immune system </a:t>
            </a:r>
            <a:r>
              <a:rPr lang="en-US" sz="1200" dirty="0">
                <a:solidFill>
                  <a:schemeClr val="accent1"/>
                </a:solidFill>
              </a:rPr>
              <a:t>– Vaping weakens the immune system, increasing susceptibility to all kinds of illness and infections.</a:t>
            </a:r>
            <a:endParaRPr lang="en-US" sz="1200" b="1" dirty="0">
              <a:solidFill>
                <a:schemeClr val="accent1"/>
              </a:solidFill>
            </a:endParaRPr>
          </a:p>
        </p:txBody>
      </p:sp>
      <p:sp>
        <p:nvSpPr>
          <p:cNvPr id="33" name="Text Placeholder 1">
            <a:extLst>
              <a:ext uri="{FF2B5EF4-FFF2-40B4-BE49-F238E27FC236}">
                <a16:creationId xmlns:a16="http://schemas.microsoft.com/office/drawing/2014/main" id="{466632E8-7980-4E58-843F-9C722E9994C9}"/>
              </a:ext>
            </a:extLst>
          </p:cNvPr>
          <p:cNvSpPr txBox="1">
            <a:spLocks/>
          </p:cNvSpPr>
          <p:nvPr/>
        </p:nvSpPr>
        <p:spPr bwMode="auto">
          <a:xfrm>
            <a:off x="6669301" y="5738590"/>
            <a:ext cx="5064399" cy="523220"/>
          </a:xfrm>
          <a:prstGeom prst="rect">
            <a:avLst/>
          </a:prstGeom>
          <a:noFill/>
          <a:ln>
            <a:noFill/>
            <a:prstDash val="sysDash"/>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Blood vessel damage </a:t>
            </a:r>
            <a:r>
              <a:rPr lang="en-US" sz="1200" dirty="0">
                <a:solidFill>
                  <a:schemeClr val="accent1"/>
                </a:solidFill>
              </a:rPr>
              <a:t>– Vape that contains nicotine increases the blood pressure and can cause the heart to swollen and arteries to stiffen up.</a:t>
            </a:r>
            <a:endParaRPr lang="en-US" sz="1200" b="1" dirty="0">
              <a:solidFill>
                <a:schemeClr val="accent1"/>
              </a:solidFill>
            </a:endParaRPr>
          </a:p>
        </p:txBody>
      </p:sp>
      <p:pic>
        <p:nvPicPr>
          <p:cNvPr id="6" name="Picture 5">
            <a:extLst>
              <a:ext uri="{FF2B5EF4-FFF2-40B4-BE49-F238E27FC236}">
                <a16:creationId xmlns:a16="http://schemas.microsoft.com/office/drawing/2014/main" id="{829D912B-9F26-46D6-B3BD-13136DC3DE59}"/>
              </a:ext>
            </a:extLst>
          </p:cNvPr>
          <p:cNvPicPr>
            <a:picLocks noChangeAspect="1"/>
          </p:cNvPicPr>
          <p:nvPr/>
        </p:nvPicPr>
        <p:blipFill>
          <a:blip r:embed="rId9"/>
          <a:stretch>
            <a:fillRect/>
          </a:stretch>
        </p:blipFill>
        <p:spPr>
          <a:xfrm>
            <a:off x="291420" y="4332526"/>
            <a:ext cx="637256" cy="523221"/>
          </a:xfrm>
          <a:prstGeom prst="rect">
            <a:avLst/>
          </a:prstGeom>
        </p:spPr>
      </p:pic>
      <p:pic>
        <p:nvPicPr>
          <p:cNvPr id="8" name="Picture 7">
            <a:extLst>
              <a:ext uri="{FF2B5EF4-FFF2-40B4-BE49-F238E27FC236}">
                <a16:creationId xmlns:a16="http://schemas.microsoft.com/office/drawing/2014/main" id="{A0AEDE52-BB5A-48C8-856E-6C707E20D850}"/>
              </a:ext>
            </a:extLst>
          </p:cNvPr>
          <p:cNvPicPr>
            <a:picLocks noChangeAspect="1"/>
          </p:cNvPicPr>
          <p:nvPr/>
        </p:nvPicPr>
        <p:blipFill>
          <a:blip r:embed="rId10"/>
          <a:stretch>
            <a:fillRect/>
          </a:stretch>
        </p:blipFill>
        <p:spPr>
          <a:xfrm>
            <a:off x="291420" y="5012821"/>
            <a:ext cx="632088" cy="656091"/>
          </a:xfrm>
          <a:prstGeom prst="rect">
            <a:avLst/>
          </a:prstGeom>
        </p:spPr>
      </p:pic>
      <p:pic>
        <p:nvPicPr>
          <p:cNvPr id="10" name="Picture 9">
            <a:extLst>
              <a:ext uri="{FF2B5EF4-FFF2-40B4-BE49-F238E27FC236}">
                <a16:creationId xmlns:a16="http://schemas.microsoft.com/office/drawing/2014/main" id="{804000E4-FF52-42FA-BD9D-359AEDC9AE67}"/>
              </a:ext>
            </a:extLst>
          </p:cNvPr>
          <p:cNvPicPr>
            <a:picLocks noChangeAspect="1"/>
          </p:cNvPicPr>
          <p:nvPr/>
        </p:nvPicPr>
        <p:blipFill>
          <a:blip r:embed="rId11"/>
          <a:stretch>
            <a:fillRect/>
          </a:stretch>
        </p:blipFill>
        <p:spPr>
          <a:xfrm>
            <a:off x="261389" y="5668912"/>
            <a:ext cx="692150" cy="564253"/>
          </a:xfrm>
          <a:prstGeom prst="rect">
            <a:avLst/>
          </a:prstGeom>
        </p:spPr>
      </p:pic>
      <p:pic>
        <p:nvPicPr>
          <p:cNvPr id="17" name="Picture 16">
            <a:extLst>
              <a:ext uri="{FF2B5EF4-FFF2-40B4-BE49-F238E27FC236}">
                <a16:creationId xmlns:a16="http://schemas.microsoft.com/office/drawing/2014/main" id="{7553A082-A248-4B33-9DAA-A655005EE815}"/>
              </a:ext>
            </a:extLst>
          </p:cNvPr>
          <p:cNvPicPr>
            <a:picLocks noChangeAspect="1"/>
          </p:cNvPicPr>
          <p:nvPr/>
        </p:nvPicPr>
        <p:blipFill>
          <a:blip r:embed="rId12"/>
          <a:stretch>
            <a:fillRect/>
          </a:stretch>
        </p:blipFill>
        <p:spPr>
          <a:xfrm>
            <a:off x="6078125" y="4285745"/>
            <a:ext cx="591176" cy="564606"/>
          </a:xfrm>
          <a:prstGeom prst="rect">
            <a:avLst/>
          </a:prstGeom>
        </p:spPr>
      </p:pic>
      <p:pic>
        <p:nvPicPr>
          <p:cNvPr id="35" name="Picture 34">
            <a:extLst>
              <a:ext uri="{FF2B5EF4-FFF2-40B4-BE49-F238E27FC236}">
                <a16:creationId xmlns:a16="http://schemas.microsoft.com/office/drawing/2014/main" id="{903A30E0-F6DB-4320-9E69-AB15D102EAC0}"/>
              </a:ext>
            </a:extLst>
          </p:cNvPr>
          <p:cNvPicPr>
            <a:picLocks noChangeAspect="1"/>
          </p:cNvPicPr>
          <p:nvPr/>
        </p:nvPicPr>
        <p:blipFill>
          <a:blip r:embed="rId13"/>
          <a:stretch>
            <a:fillRect/>
          </a:stretch>
        </p:blipFill>
        <p:spPr>
          <a:xfrm>
            <a:off x="6004118" y="4940699"/>
            <a:ext cx="623027" cy="575623"/>
          </a:xfrm>
          <a:prstGeom prst="rect">
            <a:avLst/>
          </a:prstGeom>
        </p:spPr>
      </p:pic>
      <p:pic>
        <p:nvPicPr>
          <p:cNvPr id="37" name="Picture 36">
            <a:extLst>
              <a:ext uri="{FF2B5EF4-FFF2-40B4-BE49-F238E27FC236}">
                <a16:creationId xmlns:a16="http://schemas.microsoft.com/office/drawing/2014/main" id="{F6D23B57-9082-4CD5-8884-0CC71A2C3BDA}"/>
              </a:ext>
            </a:extLst>
          </p:cNvPr>
          <p:cNvPicPr>
            <a:picLocks noChangeAspect="1"/>
          </p:cNvPicPr>
          <p:nvPr/>
        </p:nvPicPr>
        <p:blipFill>
          <a:blip r:embed="rId14"/>
          <a:stretch>
            <a:fillRect/>
          </a:stretch>
        </p:blipFill>
        <p:spPr>
          <a:xfrm>
            <a:off x="6041552" y="5620384"/>
            <a:ext cx="584927" cy="612781"/>
          </a:xfrm>
          <a:prstGeom prst="rect">
            <a:avLst/>
          </a:prstGeom>
        </p:spPr>
      </p:pic>
      <p:pic>
        <p:nvPicPr>
          <p:cNvPr id="39" name="Picture 38">
            <a:extLst>
              <a:ext uri="{FF2B5EF4-FFF2-40B4-BE49-F238E27FC236}">
                <a16:creationId xmlns:a16="http://schemas.microsoft.com/office/drawing/2014/main" id="{EE8A0383-4D96-4ADC-B4DA-ED61521D8530}"/>
              </a:ext>
            </a:extLst>
          </p:cNvPr>
          <p:cNvPicPr>
            <a:picLocks noChangeAspect="1"/>
          </p:cNvPicPr>
          <p:nvPr/>
        </p:nvPicPr>
        <p:blipFill>
          <a:blip r:embed="rId15"/>
          <a:stretch>
            <a:fillRect/>
          </a:stretch>
        </p:blipFill>
        <p:spPr>
          <a:xfrm>
            <a:off x="9175112" y="1663337"/>
            <a:ext cx="2479717" cy="2210462"/>
          </a:xfrm>
          <a:prstGeom prst="rect">
            <a:avLst/>
          </a:prstGeom>
        </p:spPr>
      </p:pic>
    </p:spTree>
    <p:extLst>
      <p:ext uri="{BB962C8B-B14F-4D97-AF65-F5344CB8AC3E}">
        <p14:creationId xmlns:p14="http://schemas.microsoft.com/office/powerpoint/2010/main" val="597899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en-US" dirty="0"/>
              <a:t>Statistics for Romania – GATS 1/2</a:t>
            </a:r>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22</a:t>
            </a:fld>
            <a:endParaRPr lang="en-US" dirty="0"/>
          </a:p>
        </p:txBody>
      </p:sp>
      <p:sp>
        <p:nvSpPr>
          <p:cNvPr id="12" name="TextBox 11">
            <a:extLst>
              <a:ext uri="{FF2B5EF4-FFF2-40B4-BE49-F238E27FC236}">
                <a16:creationId xmlns:a16="http://schemas.microsoft.com/office/drawing/2014/main" id="{F5E6BFB3-9425-4DFE-A405-E672710E2D2B}"/>
              </a:ext>
            </a:extLst>
          </p:cNvPr>
          <p:cNvSpPr txBox="1"/>
          <p:nvPr/>
        </p:nvSpPr>
        <p:spPr>
          <a:xfrm>
            <a:off x="612648" y="1353312"/>
            <a:ext cx="10972799" cy="738664"/>
          </a:xfrm>
          <a:prstGeom prst="rect">
            <a:avLst/>
          </a:prstGeom>
          <a:noFill/>
        </p:spPr>
        <p:txBody>
          <a:bodyPr wrap="square" rtlCol="0">
            <a:spAutoFit/>
          </a:bodyPr>
          <a:lstStyle/>
          <a:p>
            <a:r>
              <a:rPr lang="en-US" sz="1400" dirty="0">
                <a:solidFill>
                  <a:schemeClr val="accent1"/>
                </a:solidFill>
              </a:rPr>
              <a:t>Several studies are conducted at global, European and national level about smoking. Two of these studies, </a:t>
            </a:r>
            <a:r>
              <a:rPr lang="en-US" sz="1400" b="1" dirty="0">
                <a:solidFill>
                  <a:schemeClr val="accent1"/>
                </a:solidFill>
              </a:rPr>
              <a:t>GATS (Global Adult Tobacco Survey) </a:t>
            </a:r>
            <a:r>
              <a:rPr lang="en-US" sz="1400" dirty="0">
                <a:solidFill>
                  <a:schemeClr val="accent1"/>
                </a:solidFill>
              </a:rPr>
              <a:t>and </a:t>
            </a:r>
            <a:r>
              <a:rPr lang="en-US" sz="1400" b="1" dirty="0">
                <a:solidFill>
                  <a:schemeClr val="accent1"/>
                </a:solidFill>
              </a:rPr>
              <a:t>GYTS</a:t>
            </a:r>
            <a:r>
              <a:rPr lang="en-US" sz="1400" dirty="0">
                <a:solidFill>
                  <a:schemeClr val="accent1"/>
                </a:solidFill>
              </a:rPr>
              <a:t> </a:t>
            </a:r>
            <a:r>
              <a:rPr lang="en-US" sz="1400" b="1" dirty="0">
                <a:solidFill>
                  <a:schemeClr val="accent1"/>
                </a:solidFill>
              </a:rPr>
              <a:t>(Global Youth Tobacco Survey) </a:t>
            </a:r>
            <a:r>
              <a:rPr lang="en-US" sz="1400" dirty="0">
                <a:solidFill>
                  <a:schemeClr val="accent1"/>
                </a:solidFill>
              </a:rPr>
              <a:t>are using a global standardized methodology with the goal of making the results comparable. Some indicators produced in the most recent GATS study from 2018 are analyzed below. </a:t>
            </a:r>
          </a:p>
        </p:txBody>
      </p:sp>
      <p:sp>
        <p:nvSpPr>
          <p:cNvPr id="16" name="Rectangle: Rounded Corners 5">
            <a:extLst>
              <a:ext uri="{FF2B5EF4-FFF2-40B4-BE49-F238E27FC236}">
                <a16:creationId xmlns:a16="http://schemas.microsoft.com/office/drawing/2014/main" id="{75EC413C-8107-4E6A-8B96-EDBA16E4560E}"/>
              </a:ext>
            </a:extLst>
          </p:cNvPr>
          <p:cNvSpPr/>
          <p:nvPr/>
        </p:nvSpPr>
        <p:spPr>
          <a:xfrm>
            <a:off x="609601" y="5836960"/>
            <a:ext cx="3627310" cy="210312"/>
          </a:xfrm>
          <a:prstGeom prst="round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Rectangle: Rounded Corners 6">
            <a:extLst>
              <a:ext uri="{FF2B5EF4-FFF2-40B4-BE49-F238E27FC236}">
                <a16:creationId xmlns:a16="http://schemas.microsoft.com/office/drawing/2014/main" id="{4920FEB0-9EE0-417D-809F-D3EC9FD0BCDF}"/>
              </a:ext>
            </a:extLst>
          </p:cNvPr>
          <p:cNvSpPr/>
          <p:nvPr/>
        </p:nvSpPr>
        <p:spPr>
          <a:xfrm>
            <a:off x="3683791" y="5836960"/>
            <a:ext cx="3627310" cy="210411"/>
          </a:xfrm>
          <a:prstGeom prst="round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Rectangle 21">
            <a:extLst>
              <a:ext uri="{FF2B5EF4-FFF2-40B4-BE49-F238E27FC236}">
                <a16:creationId xmlns:a16="http://schemas.microsoft.com/office/drawing/2014/main" id="{C2D3D746-2FB0-4E45-977D-B12BDF6AC165}"/>
              </a:ext>
            </a:extLst>
          </p:cNvPr>
          <p:cNvSpPr/>
          <p:nvPr/>
        </p:nvSpPr>
        <p:spPr>
          <a:xfrm>
            <a:off x="609601" y="2165115"/>
            <a:ext cx="83631" cy="3586856"/>
          </a:xfrm>
          <a:prstGeom prst="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EEFD3AE6-70B9-40A2-BA81-AA2623750493}"/>
              </a:ext>
            </a:extLst>
          </p:cNvPr>
          <p:cNvSpPr/>
          <p:nvPr/>
        </p:nvSpPr>
        <p:spPr>
          <a:xfrm>
            <a:off x="3719509" y="2646934"/>
            <a:ext cx="83631" cy="3108960"/>
          </a:xfrm>
          <a:prstGeom prst="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Text Placeholder 1">
            <a:extLst>
              <a:ext uri="{FF2B5EF4-FFF2-40B4-BE49-F238E27FC236}">
                <a16:creationId xmlns:a16="http://schemas.microsoft.com/office/drawing/2014/main" id="{06486C95-9E7C-41F7-8D77-F5C25843D842}"/>
              </a:ext>
            </a:extLst>
          </p:cNvPr>
          <p:cNvSpPr txBox="1">
            <a:spLocks/>
          </p:cNvSpPr>
          <p:nvPr/>
        </p:nvSpPr>
        <p:spPr bwMode="auto">
          <a:xfrm>
            <a:off x="1477078" y="2706958"/>
            <a:ext cx="2157662" cy="265221"/>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dirty="0">
                <a:solidFill>
                  <a:schemeClr val="accent1"/>
                </a:solidFill>
              </a:rPr>
              <a:t>Sample size: </a:t>
            </a:r>
            <a:r>
              <a:rPr lang="en-US" sz="1400" b="1" dirty="0">
                <a:solidFill>
                  <a:schemeClr val="accent1"/>
                </a:solidFill>
              </a:rPr>
              <a:t>5.63 M </a:t>
            </a:r>
            <a:r>
              <a:rPr lang="en-US" sz="1400" dirty="0">
                <a:solidFill>
                  <a:schemeClr val="accent1"/>
                </a:solidFill>
              </a:rPr>
              <a:t>adults</a:t>
            </a:r>
          </a:p>
          <a:p>
            <a:pPr marL="0" indent="0">
              <a:buFont typeface="Arial"/>
              <a:buNone/>
            </a:pPr>
            <a:endParaRPr lang="en-US" sz="1200" dirty="0">
              <a:solidFill>
                <a:schemeClr val="accent1"/>
              </a:solidFill>
            </a:endParaRPr>
          </a:p>
          <a:p>
            <a:pPr marL="1587" indent="0">
              <a:buFont typeface="Arial"/>
              <a:buNone/>
            </a:pPr>
            <a:endParaRPr lang="en-US" sz="1200" dirty="0">
              <a:solidFill>
                <a:schemeClr val="accent1"/>
              </a:solidFill>
            </a:endParaRPr>
          </a:p>
        </p:txBody>
      </p:sp>
      <p:sp>
        <p:nvSpPr>
          <p:cNvPr id="28" name="TextBox 27">
            <a:extLst>
              <a:ext uri="{FF2B5EF4-FFF2-40B4-BE49-F238E27FC236}">
                <a16:creationId xmlns:a16="http://schemas.microsoft.com/office/drawing/2014/main" id="{E6802077-3BE5-4B1C-B82F-104725FE1C90}"/>
              </a:ext>
            </a:extLst>
          </p:cNvPr>
          <p:cNvSpPr txBox="1"/>
          <p:nvPr/>
        </p:nvSpPr>
        <p:spPr>
          <a:xfrm>
            <a:off x="651416" y="2105925"/>
            <a:ext cx="1996582" cy="276999"/>
          </a:xfrm>
          <a:prstGeom prst="rect">
            <a:avLst/>
          </a:prstGeom>
          <a:noFill/>
        </p:spPr>
        <p:txBody>
          <a:bodyPr wrap="square" rtlCol="0">
            <a:spAutoFit/>
          </a:bodyPr>
          <a:lstStyle/>
          <a:p>
            <a:r>
              <a:rPr lang="en-US" sz="1200" b="1" dirty="0">
                <a:solidFill>
                  <a:srgbClr val="2091D0"/>
                </a:solidFill>
              </a:rPr>
              <a:t>Tobacco consumption</a:t>
            </a:r>
          </a:p>
        </p:txBody>
      </p:sp>
      <p:sp>
        <p:nvSpPr>
          <p:cNvPr id="29" name="TextBox 28">
            <a:extLst>
              <a:ext uri="{FF2B5EF4-FFF2-40B4-BE49-F238E27FC236}">
                <a16:creationId xmlns:a16="http://schemas.microsoft.com/office/drawing/2014/main" id="{D5E1242B-367E-4A26-9558-4D0A5975087D}"/>
              </a:ext>
            </a:extLst>
          </p:cNvPr>
          <p:cNvSpPr txBox="1"/>
          <p:nvPr/>
        </p:nvSpPr>
        <p:spPr>
          <a:xfrm>
            <a:off x="3779153" y="2565868"/>
            <a:ext cx="1996582" cy="276999"/>
          </a:xfrm>
          <a:prstGeom prst="rect">
            <a:avLst/>
          </a:prstGeom>
          <a:noFill/>
        </p:spPr>
        <p:txBody>
          <a:bodyPr wrap="square" rtlCol="0">
            <a:spAutoFit/>
          </a:bodyPr>
          <a:lstStyle/>
          <a:p>
            <a:r>
              <a:rPr lang="en-US" sz="1200" b="1" dirty="0">
                <a:solidFill>
                  <a:srgbClr val="279989"/>
                </a:solidFill>
              </a:rPr>
              <a:t>Quitting smoking</a:t>
            </a:r>
          </a:p>
        </p:txBody>
      </p:sp>
      <p:sp>
        <p:nvSpPr>
          <p:cNvPr id="33" name="Text Placeholder 1">
            <a:extLst>
              <a:ext uri="{FF2B5EF4-FFF2-40B4-BE49-F238E27FC236}">
                <a16:creationId xmlns:a16="http://schemas.microsoft.com/office/drawing/2014/main" id="{0DA6D26A-9346-4F31-82DF-7F9193EA59A9}"/>
              </a:ext>
            </a:extLst>
          </p:cNvPr>
          <p:cNvSpPr txBox="1">
            <a:spLocks/>
          </p:cNvSpPr>
          <p:nvPr/>
        </p:nvSpPr>
        <p:spPr bwMode="auto">
          <a:xfrm>
            <a:off x="4681517" y="3050241"/>
            <a:ext cx="2294183" cy="738663"/>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indent="0">
              <a:buFont typeface="Arial"/>
              <a:buNone/>
            </a:pPr>
            <a:r>
              <a:rPr lang="en-US" sz="1400" b="1" dirty="0">
                <a:solidFill>
                  <a:schemeClr val="accent1"/>
                </a:solidFill>
              </a:rPr>
              <a:t>23.8% </a:t>
            </a:r>
            <a:r>
              <a:rPr lang="en-US" sz="1400" dirty="0">
                <a:solidFill>
                  <a:schemeClr val="accent1"/>
                </a:solidFill>
              </a:rPr>
              <a:t>of the smokers attempted to quit smoking in the last 12 months</a:t>
            </a:r>
          </a:p>
        </p:txBody>
      </p:sp>
      <p:sp>
        <p:nvSpPr>
          <p:cNvPr id="42" name="Text Placeholder 1">
            <a:extLst>
              <a:ext uri="{FF2B5EF4-FFF2-40B4-BE49-F238E27FC236}">
                <a16:creationId xmlns:a16="http://schemas.microsoft.com/office/drawing/2014/main" id="{F126E73C-A13A-4194-830F-4580DC015FAD}"/>
              </a:ext>
            </a:extLst>
          </p:cNvPr>
          <p:cNvSpPr txBox="1">
            <a:spLocks/>
          </p:cNvSpPr>
          <p:nvPr/>
        </p:nvSpPr>
        <p:spPr bwMode="auto">
          <a:xfrm>
            <a:off x="1473171" y="3439374"/>
            <a:ext cx="2116534" cy="38485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30.2% </a:t>
            </a:r>
            <a:r>
              <a:rPr lang="en-US" sz="1400" dirty="0">
                <a:solidFill>
                  <a:schemeClr val="accent1"/>
                </a:solidFill>
              </a:rPr>
              <a:t>smoke tobacco on a </a:t>
            </a:r>
            <a:r>
              <a:rPr lang="en-US" sz="1400" b="1" dirty="0">
                <a:solidFill>
                  <a:schemeClr val="accent1"/>
                </a:solidFill>
              </a:rPr>
              <a:t>regular</a:t>
            </a:r>
            <a:r>
              <a:rPr lang="en-US" sz="1400" dirty="0">
                <a:solidFill>
                  <a:schemeClr val="accent1"/>
                </a:solidFill>
              </a:rPr>
              <a:t> basis </a:t>
            </a:r>
          </a:p>
          <a:p>
            <a:pPr marL="0" indent="0">
              <a:buFont typeface="Arial"/>
              <a:buNone/>
            </a:pPr>
            <a:endParaRPr lang="en-US" sz="1200" dirty="0">
              <a:solidFill>
                <a:schemeClr val="accent1"/>
              </a:solidFill>
            </a:endParaRPr>
          </a:p>
          <a:p>
            <a:pPr marL="1587" indent="0">
              <a:buFont typeface="Arial"/>
              <a:buNone/>
            </a:pPr>
            <a:endParaRPr lang="en-US" sz="1200" dirty="0">
              <a:solidFill>
                <a:schemeClr val="accent1"/>
              </a:solidFill>
            </a:endParaRPr>
          </a:p>
        </p:txBody>
      </p:sp>
      <p:sp>
        <p:nvSpPr>
          <p:cNvPr id="43" name="Text Placeholder 1">
            <a:extLst>
              <a:ext uri="{FF2B5EF4-FFF2-40B4-BE49-F238E27FC236}">
                <a16:creationId xmlns:a16="http://schemas.microsoft.com/office/drawing/2014/main" id="{AEF7D3B3-DA03-46D7-8D73-BF7A35C1DF33}"/>
              </a:ext>
            </a:extLst>
          </p:cNvPr>
          <p:cNvSpPr txBox="1">
            <a:spLocks/>
          </p:cNvSpPr>
          <p:nvPr/>
        </p:nvSpPr>
        <p:spPr bwMode="auto">
          <a:xfrm>
            <a:off x="989132" y="4184129"/>
            <a:ext cx="484039" cy="295654"/>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14</a:t>
            </a:r>
          </a:p>
          <a:p>
            <a:pPr marL="1587" indent="0">
              <a:buFont typeface="Arial"/>
              <a:buNone/>
            </a:pPr>
            <a:endParaRPr lang="en-US" sz="1200" dirty="0">
              <a:solidFill>
                <a:schemeClr val="accent1"/>
              </a:solidFill>
            </a:endParaRPr>
          </a:p>
        </p:txBody>
      </p:sp>
      <p:sp>
        <p:nvSpPr>
          <p:cNvPr id="44" name="Text Placeholder 1">
            <a:extLst>
              <a:ext uri="{FF2B5EF4-FFF2-40B4-BE49-F238E27FC236}">
                <a16:creationId xmlns:a16="http://schemas.microsoft.com/office/drawing/2014/main" id="{BB439C27-102A-4B61-937A-C808BD772561}"/>
              </a:ext>
            </a:extLst>
          </p:cNvPr>
          <p:cNvSpPr txBox="1">
            <a:spLocks/>
          </p:cNvSpPr>
          <p:nvPr/>
        </p:nvSpPr>
        <p:spPr bwMode="auto">
          <a:xfrm flipH="1">
            <a:off x="2209943" y="4193195"/>
            <a:ext cx="513030" cy="246027"/>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21.2%</a:t>
            </a:r>
          </a:p>
          <a:p>
            <a:pPr marL="1587" indent="0">
              <a:buFont typeface="Arial"/>
              <a:buNone/>
            </a:pPr>
            <a:endParaRPr lang="en-US" sz="1200" dirty="0">
              <a:solidFill>
                <a:schemeClr val="accent1"/>
              </a:solidFill>
            </a:endParaRPr>
          </a:p>
        </p:txBody>
      </p:sp>
      <p:sp>
        <p:nvSpPr>
          <p:cNvPr id="45" name="Text Placeholder 1">
            <a:extLst>
              <a:ext uri="{FF2B5EF4-FFF2-40B4-BE49-F238E27FC236}">
                <a16:creationId xmlns:a16="http://schemas.microsoft.com/office/drawing/2014/main" id="{7BAA4D41-3B3B-4C5C-95E5-E6F0CB522F0F}"/>
              </a:ext>
            </a:extLst>
          </p:cNvPr>
          <p:cNvSpPr txBox="1">
            <a:spLocks/>
          </p:cNvSpPr>
          <p:nvPr/>
        </p:nvSpPr>
        <p:spPr bwMode="auto">
          <a:xfrm>
            <a:off x="1559763" y="4832434"/>
            <a:ext cx="2111422" cy="667079"/>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75.1%  </a:t>
            </a:r>
            <a:r>
              <a:rPr lang="en-US" sz="1400" dirty="0">
                <a:solidFill>
                  <a:schemeClr val="accent1"/>
                </a:solidFill>
              </a:rPr>
              <a:t>of smoker smoke within the </a:t>
            </a:r>
            <a:r>
              <a:rPr lang="en-US" sz="1400" b="1" dirty="0">
                <a:solidFill>
                  <a:schemeClr val="accent1"/>
                </a:solidFill>
              </a:rPr>
              <a:t>first 30 min </a:t>
            </a:r>
            <a:r>
              <a:rPr lang="en-US" sz="1400" dirty="0">
                <a:solidFill>
                  <a:schemeClr val="accent1"/>
                </a:solidFill>
              </a:rPr>
              <a:t>of waking up</a:t>
            </a:r>
          </a:p>
          <a:p>
            <a:pPr marL="1587" indent="0">
              <a:buFont typeface="Arial"/>
              <a:buNone/>
            </a:pPr>
            <a:endParaRPr lang="en-US" sz="1200" dirty="0">
              <a:solidFill>
                <a:schemeClr val="accent1"/>
              </a:solidFill>
            </a:endParaRPr>
          </a:p>
        </p:txBody>
      </p:sp>
      <p:pic>
        <p:nvPicPr>
          <p:cNvPr id="11" name="Graphic 10" descr="Gender with solid fill">
            <a:extLst>
              <a:ext uri="{FF2B5EF4-FFF2-40B4-BE49-F238E27FC236}">
                <a16:creationId xmlns:a16="http://schemas.microsoft.com/office/drawing/2014/main" id="{67ED441A-2CDB-49D4-98F6-6ABCCFDE5A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7949" y="4009918"/>
            <a:ext cx="612582" cy="612582"/>
          </a:xfrm>
          <a:prstGeom prst="rect">
            <a:avLst/>
          </a:prstGeom>
        </p:spPr>
      </p:pic>
      <p:sp>
        <p:nvSpPr>
          <p:cNvPr id="46" name="Text Placeholder 1">
            <a:extLst>
              <a:ext uri="{FF2B5EF4-FFF2-40B4-BE49-F238E27FC236}">
                <a16:creationId xmlns:a16="http://schemas.microsoft.com/office/drawing/2014/main" id="{606D6E5B-6529-44C0-8142-FC1E69B6A5CB}"/>
              </a:ext>
            </a:extLst>
          </p:cNvPr>
          <p:cNvSpPr txBox="1">
            <a:spLocks/>
          </p:cNvSpPr>
          <p:nvPr/>
        </p:nvSpPr>
        <p:spPr bwMode="auto">
          <a:xfrm>
            <a:off x="4681517" y="3975461"/>
            <a:ext cx="2492302" cy="78053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indent="0">
              <a:buFont typeface="Arial"/>
              <a:buNone/>
            </a:pPr>
            <a:r>
              <a:rPr lang="en-US" sz="1400" b="1" dirty="0">
                <a:solidFill>
                  <a:schemeClr val="accent1"/>
                </a:solidFill>
              </a:rPr>
              <a:t>57.1% </a:t>
            </a:r>
            <a:r>
              <a:rPr lang="en-US" sz="1400" dirty="0">
                <a:solidFill>
                  <a:schemeClr val="accent1"/>
                </a:solidFill>
              </a:rPr>
              <a:t>of the smokers that saw a doctor in the last 12 months were advised to quit smoking</a:t>
            </a:r>
          </a:p>
        </p:txBody>
      </p:sp>
      <p:sp>
        <p:nvSpPr>
          <p:cNvPr id="47" name="Text Placeholder 1">
            <a:extLst>
              <a:ext uri="{FF2B5EF4-FFF2-40B4-BE49-F238E27FC236}">
                <a16:creationId xmlns:a16="http://schemas.microsoft.com/office/drawing/2014/main" id="{8A4490FC-C2E8-433C-B797-9F89C018AA6A}"/>
              </a:ext>
            </a:extLst>
          </p:cNvPr>
          <p:cNvSpPr txBox="1">
            <a:spLocks/>
          </p:cNvSpPr>
          <p:nvPr/>
        </p:nvSpPr>
        <p:spPr bwMode="auto">
          <a:xfrm>
            <a:off x="4838862" y="4971433"/>
            <a:ext cx="2492302" cy="78053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indent="0">
              <a:buFont typeface="Arial"/>
              <a:buNone/>
            </a:pPr>
            <a:r>
              <a:rPr lang="en-US" sz="1400" b="1" dirty="0">
                <a:solidFill>
                  <a:schemeClr val="accent1"/>
                </a:solidFill>
              </a:rPr>
              <a:t>17.9% </a:t>
            </a:r>
            <a:r>
              <a:rPr lang="en-US" sz="1400" dirty="0">
                <a:solidFill>
                  <a:schemeClr val="accent1"/>
                </a:solidFill>
              </a:rPr>
              <a:t>of smokers planned or thought of quitting smoking in the next 12 months</a:t>
            </a:r>
          </a:p>
        </p:txBody>
      </p:sp>
      <p:pic>
        <p:nvPicPr>
          <p:cNvPr id="55" name="Picture 54">
            <a:extLst>
              <a:ext uri="{FF2B5EF4-FFF2-40B4-BE49-F238E27FC236}">
                <a16:creationId xmlns:a16="http://schemas.microsoft.com/office/drawing/2014/main" id="{E05CA21A-9A19-49B2-AD25-0A519A06B6C0}"/>
              </a:ext>
            </a:extLst>
          </p:cNvPr>
          <p:cNvPicPr>
            <a:picLocks noChangeAspect="1"/>
          </p:cNvPicPr>
          <p:nvPr/>
        </p:nvPicPr>
        <p:blipFill>
          <a:blip r:embed="rId4"/>
          <a:stretch>
            <a:fillRect/>
          </a:stretch>
        </p:blipFill>
        <p:spPr>
          <a:xfrm>
            <a:off x="802464" y="2628738"/>
            <a:ext cx="588645" cy="555943"/>
          </a:xfrm>
          <a:prstGeom prst="rect">
            <a:avLst/>
          </a:prstGeom>
        </p:spPr>
      </p:pic>
      <p:pic>
        <p:nvPicPr>
          <p:cNvPr id="57" name="Picture 56">
            <a:extLst>
              <a:ext uri="{FF2B5EF4-FFF2-40B4-BE49-F238E27FC236}">
                <a16:creationId xmlns:a16="http://schemas.microsoft.com/office/drawing/2014/main" id="{9714F45A-2EE4-400A-9933-AE69E7FC9DF2}"/>
              </a:ext>
            </a:extLst>
          </p:cNvPr>
          <p:cNvPicPr>
            <a:picLocks noChangeAspect="1"/>
          </p:cNvPicPr>
          <p:nvPr/>
        </p:nvPicPr>
        <p:blipFill>
          <a:blip r:embed="rId5"/>
          <a:stretch>
            <a:fillRect/>
          </a:stretch>
        </p:blipFill>
        <p:spPr>
          <a:xfrm>
            <a:off x="837603" y="3429001"/>
            <a:ext cx="590001" cy="492622"/>
          </a:xfrm>
          <a:prstGeom prst="rect">
            <a:avLst/>
          </a:prstGeom>
        </p:spPr>
      </p:pic>
      <p:pic>
        <p:nvPicPr>
          <p:cNvPr id="59" name="Picture 58">
            <a:extLst>
              <a:ext uri="{FF2B5EF4-FFF2-40B4-BE49-F238E27FC236}">
                <a16:creationId xmlns:a16="http://schemas.microsoft.com/office/drawing/2014/main" id="{D387EE76-2B0C-45CA-B14A-4B64562C9AA5}"/>
              </a:ext>
            </a:extLst>
          </p:cNvPr>
          <p:cNvPicPr>
            <a:picLocks noChangeAspect="1"/>
          </p:cNvPicPr>
          <p:nvPr/>
        </p:nvPicPr>
        <p:blipFill>
          <a:blip r:embed="rId6"/>
          <a:stretch>
            <a:fillRect/>
          </a:stretch>
        </p:blipFill>
        <p:spPr>
          <a:xfrm>
            <a:off x="831261" y="4768182"/>
            <a:ext cx="677342" cy="646554"/>
          </a:xfrm>
          <a:prstGeom prst="rect">
            <a:avLst/>
          </a:prstGeom>
        </p:spPr>
      </p:pic>
      <p:pic>
        <p:nvPicPr>
          <p:cNvPr id="61" name="Picture 60">
            <a:extLst>
              <a:ext uri="{FF2B5EF4-FFF2-40B4-BE49-F238E27FC236}">
                <a16:creationId xmlns:a16="http://schemas.microsoft.com/office/drawing/2014/main" id="{ACCAEE97-71CD-4DBA-BFF2-84C9A1BE2E84}"/>
              </a:ext>
            </a:extLst>
          </p:cNvPr>
          <p:cNvPicPr>
            <a:picLocks noChangeAspect="1"/>
          </p:cNvPicPr>
          <p:nvPr/>
        </p:nvPicPr>
        <p:blipFill>
          <a:blip r:embed="rId7"/>
          <a:stretch>
            <a:fillRect/>
          </a:stretch>
        </p:blipFill>
        <p:spPr>
          <a:xfrm>
            <a:off x="3881903" y="3111939"/>
            <a:ext cx="660083" cy="615583"/>
          </a:xfrm>
          <a:prstGeom prst="rect">
            <a:avLst/>
          </a:prstGeom>
        </p:spPr>
      </p:pic>
      <p:pic>
        <p:nvPicPr>
          <p:cNvPr id="63" name="Picture 62">
            <a:extLst>
              <a:ext uri="{FF2B5EF4-FFF2-40B4-BE49-F238E27FC236}">
                <a16:creationId xmlns:a16="http://schemas.microsoft.com/office/drawing/2014/main" id="{AB9DF778-423E-4514-AFFE-ABDEDE8831A3}"/>
              </a:ext>
            </a:extLst>
          </p:cNvPr>
          <p:cNvPicPr>
            <a:picLocks noChangeAspect="1"/>
          </p:cNvPicPr>
          <p:nvPr/>
        </p:nvPicPr>
        <p:blipFill>
          <a:blip r:embed="rId8"/>
          <a:stretch>
            <a:fillRect/>
          </a:stretch>
        </p:blipFill>
        <p:spPr>
          <a:xfrm>
            <a:off x="3981108" y="3983081"/>
            <a:ext cx="507454" cy="697749"/>
          </a:xfrm>
          <a:prstGeom prst="rect">
            <a:avLst/>
          </a:prstGeom>
        </p:spPr>
      </p:pic>
      <p:pic>
        <p:nvPicPr>
          <p:cNvPr id="65" name="Picture 64">
            <a:extLst>
              <a:ext uri="{FF2B5EF4-FFF2-40B4-BE49-F238E27FC236}">
                <a16:creationId xmlns:a16="http://schemas.microsoft.com/office/drawing/2014/main" id="{9FA23444-2714-45CC-BCF6-6A972ECAB5D2}"/>
              </a:ext>
            </a:extLst>
          </p:cNvPr>
          <p:cNvPicPr>
            <a:picLocks noChangeAspect="1"/>
          </p:cNvPicPr>
          <p:nvPr/>
        </p:nvPicPr>
        <p:blipFill>
          <a:blip r:embed="rId9"/>
          <a:stretch>
            <a:fillRect/>
          </a:stretch>
        </p:blipFill>
        <p:spPr>
          <a:xfrm>
            <a:off x="3958963" y="4787838"/>
            <a:ext cx="715609" cy="756269"/>
          </a:xfrm>
          <a:prstGeom prst="rect">
            <a:avLst/>
          </a:prstGeom>
        </p:spPr>
      </p:pic>
      <p:pic>
        <p:nvPicPr>
          <p:cNvPr id="67" name="Picture 66">
            <a:extLst>
              <a:ext uri="{FF2B5EF4-FFF2-40B4-BE49-F238E27FC236}">
                <a16:creationId xmlns:a16="http://schemas.microsoft.com/office/drawing/2014/main" id="{77CFB4A5-5A81-4609-8E5C-021D57C00AF2}"/>
              </a:ext>
            </a:extLst>
          </p:cNvPr>
          <p:cNvPicPr>
            <a:picLocks noChangeAspect="1"/>
          </p:cNvPicPr>
          <p:nvPr/>
        </p:nvPicPr>
        <p:blipFill>
          <a:blip r:embed="rId10"/>
          <a:stretch>
            <a:fillRect/>
          </a:stretch>
        </p:blipFill>
        <p:spPr>
          <a:xfrm>
            <a:off x="7414557" y="2165115"/>
            <a:ext cx="4342889" cy="3778486"/>
          </a:xfrm>
          <a:prstGeom prst="rect">
            <a:avLst/>
          </a:prstGeom>
        </p:spPr>
      </p:pic>
      <p:sp>
        <p:nvSpPr>
          <p:cNvPr id="68" name="Rectangle 67">
            <a:extLst>
              <a:ext uri="{FF2B5EF4-FFF2-40B4-BE49-F238E27FC236}">
                <a16:creationId xmlns:a16="http://schemas.microsoft.com/office/drawing/2014/main" id="{8D614B23-39E1-48C2-9862-9B2AB2C83D1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61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C052-AC01-4F1B-B833-FD4530ADF60B}"/>
              </a:ext>
            </a:extLst>
          </p:cNvPr>
          <p:cNvSpPr>
            <a:spLocks noGrp="1"/>
          </p:cNvSpPr>
          <p:nvPr>
            <p:ph type="title"/>
          </p:nvPr>
        </p:nvSpPr>
        <p:spPr/>
        <p:txBody>
          <a:bodyPr/>
          <a:lstStyle/>
          <a:p>
            <a:r>
              <a:rPr lang="en-US" dirty="0"/>
              <a:t>Statistics for Romania – GATS 2/2</a:t>
            </a:r>
          </a:p>
        </p:txBody>
      </p:sp>
      <p:sp>
        <p:nvSpPr>
          <p:cNvPr id="3" name="Slide Number Placeholder 2">
            <a:extLst>
              <a:ext uri="{FF2B5EF4-FFF2-40B4-BE49-F238E27FC236}">
                <a16:creationId xmlns:a16="http://schemas.microsoft.com/office/drawing/2014/main" id="{D6B74535-687A-40DD-BE7C-E0131507E9B7}"/>
              </a:ext>
            </a:extLst>
          </p:cNvPr>
          <p:cNvSpPr>
            <a:spLocks noGrp="1"/>
          </p:cNvSpPr>
          <p:nvPr>
            <p:ph type="sldNum" sz="quarter" idx="4"/>
          </p:nvPr>
        </p:nvSpPr>
        <p:spPr/>
        <p:txBody>
          <a:bodyPr/>
          <a:lstStyle/>
          <a:p>
            <a:fld id="{746372F0-8F5B-47E8-9A0C-8905EFF44332}" type="slidenum">
              <a:rPr lang="en-US" smtClean="0"/>
              <a:pPr/>
              <a:t>23</a:t>
            </a:fld>
            <a:endParaRPr lang="en-US" dirty="0"/>
          </a:p>
        </p:txBody>
      </p:sp>
      <p:sp>
        <p:nvSpPr>
          <p:cNvPr id="12" name="TextBox 11">
            <a:extLst>
              <a:ext uri="{FF2B5EF4-FFF2-40B4-BE49-F238E27FC236}">
                <a16:creationId xmlns:a16="http://schemas.microsoft.com/office/drawing/2014/main" id="{F5E6BFB3-9425-4DFE-A405-E672710E2D2B}"/>
              </a:ext>
            </a:extLst>
          </p:cNvPr>
          <p:cNvSpPr txBox="1"/>
          <p:nvPr/>
        </p:nvSpPr>
        <p:spPr>
          <a:xfrm>
            <a:off x="612648" y="1353312"/>
            <a:ext cx="10972799" cy="738664"/>
          </a:xfrm>
          <a:prstGeom prst="rect">
            <a:avLst/>
          </a:prstGeom>
          <a:noFill/>
        </p:spPr>
        <p:txBody>
          <a:bodyPr wrap="square" rtlCol="0">
            <a:spAutoFit/>
          </a:bodyPr>
          <a:lstStyle/>
          <a:p>
            <a:r>
              <a:rPr lang="en-US" sz="1400" dirty="0">
                <a:solidFill>
                  <a:schemeClr val="accent1"/>
                </a:solidFill>
              </a:rPr>
              <a:t>Several studies are conducted at global, European and national level about smoking. Two of these studies, </a:t>
            </a:r>
            <a:r>
              <a:rPr lang="en-US" sz="1400" b="1" dirty="0">
                <a:solidFill>
                  <a:schemeClr val="accent1"/>
                </a:solidFill>
              </a:rPr>
              <a:t>GATS (Global Adult Tobacco Survey) </a:t>
            </a:r>
            <a:r>
              <a:rPr lang="en-US" sz="1400" dirty="0">
                <a:solidFill>
                  <a:schemeClr val="accent1"/>
                </a:solidFill>
              </a:rPr>
              <a:t>and </a:t>
            </a:r>
            <a:r>
              <a:rPr lang="en-US" sz="1400" b="1" dirty="0">
                <a:solidFill>
                  <a:schemeClr val="accent1"/>
                </a:solidFill>
              </a:rPr>
              <a:t>GYTS</a:t>
            </a:r>
            <a:r>
              <a:rPr lang="en-US" sz="1400" dirty="0">
                <a:solidFill>
                  <a:schemeClr val="accent1"/>
                </a:solidFill>
              </a:rPr>
              <a:t> </a:t>
            </a:r>
            <a:r>
              <a:rPr lang="en-US" sz="1400" b="1" dirty="0">
                <a:solidFill>
                  <a:schemeClr val="accent1"/>
                </a:solidFill>
              </a:rPr>
              <a:t>(Global Youth Tobacco Survey) </a:t>
            </a:r>
            <a:r>
              <a:rPr lang="en-US" sz="1400" dirty="0">
                <a:solidFill>
                  <a:schemeClr val="accent1"/>
                </a:solidFill>
              </a:rPr>
              <a:t>are using a global standardized methodology with the goal of making the results comparable. Some indicators produced in the most recent GATS study from 2018 are analyzed below. </a:t>
            </a:r>
          </a:p>
        </p:txBody>
      </p:sp>
      <p:sp>
        <p:nvSpPr>
          <p:cNvPr id="18" name="Rectangle: Rounded Corners 7">
            <a:extLst>
              <a:ext uri="{FF2B5EF4-FFF2-40B4-BE49-F238E27FC236}">
                <a16:creationId xmlns:a16="http://schemas.microsoft.com/office/drawing/2014/main" id="{0F1F46E9-C4B6-4386-9EBA-5650BC0DE671}"/>
              </a:ext>
            </a:extLst>
          </p:cNvPr>
          <p:cNvSpPr/>
          <p:nvPr/>
        </p:nvSpPr>
        <p:spPr>
          <a:xfrm>
            <a:off x="610048" y="5858770"/>
            <a:ext cx="3923852" cy="210509"/>
          </a:xfrm>
          <a:prstGeom prst="roundRect">
            <a:avLst/>
          </a:prstGeom>
          <a:solidFill>
            <a:srgbClr val="67D8C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Rectangle: Rounded Corners 8">
            <a:extLst>
              <a:ext uri="{FF2B5EF4-FFF2-40B4-BE49-F238E27FC236}">
                <a16:creationId xmlns:a16="http://schemas.microsoft.com/office/drawing/2014/main" id="{6E83EF57-5565-4128-989A-84E509E51B1E}"/>
              </a:ext>
            </a:extLst>
          </p:cNvPr>
          <p:cNvSpPr/>
          <p:nvPr/>
        </p:nvSpPr>
        <p:spPr>
          <a:xfrm>
            <a:off x="4336835" y="5858868"/>
            <a:ext cx="4558847" cy="210312"/>
          </a:xfrm>
          <a:prstGeom prst="roundRect">
            <a:avLst/>
          </a:prstGeom>
          <a:solidFill>
            <a:srgbClr val="005F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ectangle: Rounded Corners 9">
            <a:extLst>
              <a:ext uri="{FF2B5EF4-FFF2-40B4-BE49-F238E27FC236}">
                <a16:creationId xmlns:a16="http://schemas.microsoft.com/office/drawing/2014/main" id="{F8D8596F-ABA7-46A8-B787-C03B835A7BAA}"/>
              </a:ext>
            </a:extLst>
          </p:cNvPr>
          <p:cNvSpPr/>
          <p:nvPr/>
        </p:nvSpPr>
        <p:spPr>
          <a:xfrm>
            <a:off x="8698616" y="5858868"/>
            <a:ext cx="2883336" cy="210312"/>
          </a:xfrm>
          <a:prstGeom prst="roundRect">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 name="Rectangle 23">
            <a:extLst>
              <a:ext uri="{FF2B5EF4-FFF2-40B4-BE49-F238E27FC236}">
                <a16:creationId xmlns:a16="http://schemas.microsoft.com/office/drawing/2014/main" id="{B146E413-9506-4F6D-B0E1-21466C23844B}"/>
              </a:ext>
            </a:extLst>
          </p:cNvPr>
          <p:cNvSpPr/>
          <p:nvPr/>
        </p:nvSpPr>
        <p:spPr>
          <a:xfrm>
            <a:off x="613693" y="2188848"/>
            <a:ext cx="82296" cy="3566160"/>
          </a:xfrm>
          <a:prstGeom prst="rect">
            <a:avLst/>
          </a:prstGeom>
          <a:solidFill>
            <a:srgbClr val="67D8C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Rectangle 24">
            <a:extLst>
              <a:ext uri="{FF2B5EF4-FFF2-40B4-BE49-F238E27FC236}">
                <a16:creationId xmlns:a16="http://schemas.microsoft.com/office/drawing/2014/main" id="{32E25A87-2761-4BD5-897C-566D053A259F}"/>
              </a:ext>
            </a:extLst>
          </p:cNvPr>
          <p:cNvSpPr/>
          <p:nvPr/>
        </p:nvSpPr>
        <p:spPr>
          <a:xfrm>
            <a:off x="4370013" y="2536181"/>
            <a:ext cx="83631" cy="3200400"/>
          </a:xfrm>
          <a:prstGeom prst="rect">
            <a:avLst/>
          </a:prstGeom>
          <a:solidFill>
            <a:srgbClr val="005F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Rectangle 25">
            <a:extLst>
              <a:ext uri="{FF2B5EF4-FFF2-40B4-BE49-F238E27FC236}">
                <a16:creationId xmlns:a16="http://schemas.microsoft.com/office/drawing/2014/main" id="{1ABFBDF2-C8BB-4A6C-A87D-558C3BB846A2}"/>
              </a:ext>
            </a:extLst>
          </p:cNvPr>
          <p:cNvSpPr/>
          <p:nvPr/>
        </p:nvSpPr>
        <p:spPr>
          <a:xfrm>
            <a:off x="8717638" y="3392654"/>
            <a:ext cx="83631" cy="2377440"/>
          </a:xfrm>
          <a:prstGeom prst="rect">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 name="TextBox 29">
            <a:extLst>
              <a:ext uri="{FF2B5EF4-FFF2-40B4-BE49-F238E27FC236}">
                <a16:creationId xmlns:a16="http://schemas.microsoft.com/office/drawing/2014/main" id="{5B9E465C-89CF-448B-939A-43A51FFD9458}"/>
              </a:ext>
            </a:extLst>
          </p:cNvPr>
          <p:cNvSpPr txBox="1"/>
          <p:nvPr/>
        </p:nvSpPr>
        <p:spPr>
          <a:xfrm>
            <a:off x="661676" y="2136993"/>
            <a:ext cx="1996582" cy="276999"/>
          </a:xfrm>
          <a:prstGeom prst="rect">
            <a:avLst/>
          </a:prstGeom>
          <a:noFill/>
        </p:spPr>
        <p:txBody>
          <a:bodyPr wrap="square" rtlCol="0">
            <a:spAutoFit/>
          </a:bodyPr>
          <a:lstStyle/>
          <a:p>
            <a:r>
              <a:rPr lang="en-US" sz="1200" b="1" dirty="0">
                <a:solidFill>
                  <a:schemeClr val="accent3">
                    <a:lumMod val="60000"/>
                    <a:lumOff val="40000"/>
                  </a:schemeClr>
                </a:solidFill>
              </a:rPr>
              <a:t>Passive smoking</a:t>
            </a:r>
          </a:p>
        </p:txBody>
      </p:sp>
      <p:sp>
        <p:nvSpPr>
          <p:cNvPr id="31" name="TextBox 30">
            <a:extLst>
              <a:ext uri="{FF2B5EF4-FFF2-40B4-BE49-F238E27FC236}">
                <a16:creationId xmlns:a16="http://schemas.microsoft.com/office/drawing/2014/main" id="{D83AE3E5-28AE-42D4-85E1-49485A6C0117}"/>
              </a:ext>
            </a:extLst>
          </p:cNvPr>
          <p:cNvSpPr txBox="1"/>
          <p:nvPr/>
        </p:nvSpPr>
        <p:spPr>
          <a:xfrm>
            <a:off x="8801269" y="3354142"/>
            <a:ext cx="1996582" cy="276999"/>
          </a:xfrm>
          <a:prstGeom prst="rect">
            <a:avLst/>
          </a:prstGeom>
          <a:noFill/>
        </p:spPr>
        <p:txBody>
          <a:bodyPr wrap="square" rtlCol="0">
            <a:spAutoFit/>
          </a:bodyPr>
          <a:lstStyle/>
          <a:p>
            <a:r>
              <a:rPr lang="en-US" sz="1200" b="1" dirty="0">
                <a:solidFill>
                  <a:srgbClr val="30BAA6"/>
                </a:solidFill>
              </a:rPr>
              <a:t>Media</a:t>
            </a:r>
          </a:p>
        </p:txBody>
      </p:sp>
      <p:sp>
        <p:nvSpPr>
          <p:cNvPr id="32" name="TextBox 31">
            <a:extLst>
              <a:ext uri="{FF2B5EF4-FFF2-40B4-BE49-F238E27FC236}">
                <a16:creationId xmlns:a16="http://schemas.microsoft.com/office/drawing/2014/main" id="{A0A8FA1B-A755-4B81-8CE2-80B7D5AC53D1}"/>
              </a:ext>
            </a:extLst>
          </p:cNvPr>
          <p:cNvSpPr txBox="1"/>
          <p:nvPr/>
        </p:nvSpPr>
        <p:spPr>
          <a:xfrm>
            <a:off x="4411828" y="2507799"/>
            <a:ext cx="2696322" cy="276999"/>
          </a:xfrm>
          <a:prstGeom prst="rect">
            <a:avLst/>
          </a:prstGeom>
          <a:noFill/>
        </p:spPr>
        <p:txBody>
          <a:bodyPr wrap="square" rtlCol="0">
            <a:spAutoFit/>
          </a:bodyPr>
          <a:lstStyle/>
          <a:p>
            <a:r>
              <a:rPr lang="en-US" sz="1200" b="1" dirty="0">
                <a:solidFill>
                  <a:srgbClr val="005F86"/>
                </a:solidFill>
              </a:rPr>
              <a:t>Attitudes and perceptions</a:t>
            </a:r>
          </a:p>
        </p:txBody>
      </p:sp>
      <p:sp>
        <p:nvSpPr>
          <p:cNvPr id="36" name="Text Placeholder 1">
            <a:extLst>
              <a:ext uri="{FF2B5EF4-FFF2-40B4-BE49-F238E27FC236}">
                <a16:creationId xmlns:a16="http://schemas.microsoft.com/office/drawing/2014/main" id="{22AE632C-6252-41A9-B4ED-1F55A5DBE76F}"/>
              </a:ext>
            </a:extLst>
          </p:cNvPr>
          <p:cNvSpPr txBox="1">
            <a:spLocks/>
          </p:cNvSpPr>
          <p:nvPr/>
        </p:nvSpPr>
        <p:spPr bwMode="auto">
          <a:xfrm>
            <a:off x="1659966" y="2520058"/>
            <a:ext cx="2445532" cy="738663"/>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21.9% </a:t>
            </a:r>
            <a:r>
              <a:rPr lang="en-US" sz="1400" dirty="0">
                <a:solidFill>
                  <a:schemeClr val="accent1"/>
                </a:solidFill>
              </a:rPr>
              <a:t>of adults were exposed to cigarette smoke in their </a:t>
            </a:r>
            <a:r>
              <a:rPr lang="en-US" sz="1400" b="1" dirty="0">
                <a:solidFill>
                  <a:schemeClr val="accent1"/>
                </a:solidFill>
              </a:rPr>
              <a:t>home</a:t>
            </a:r>
          </a:p>
        </p:txBody>
      </p:sp>
      <p:sp>
        <p:nvSpPr>
          <p:cNvPr id="39" name="Text Placeholder 1">
            <a:extLst>
              <a:ext uri="{FF2B5EF4-FFF2-40B4-BE49-F238E27FC236}">
                <a16:creationId xmlns:a16="http://schemas.microsoft.com/office/drawing/2014/main" id="{D0A48055-6408-4D54-80FA-234421620703}"/>
              </a:ext>
            </a:extLst>
          </p:cNvPr>
          <p:cNvSpPr txBox="1">
            <a:spLocks/>
          </p:cNvSpPr>
          <p:nvPr/>
        </p:nvSpPr>
        <p:spPr bwMode="auto">
          <a:xfrm>
            <a:off x="9878951" y="3789710"/>
            <a:ext cx="1812232" cy="894136"/>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55.8% </a:t>
            </a:r>
            <a:r>
              <a:rPr lang="en-US" sz="1400" dirty="0">
                <a:solidFill>
                  <a:schemeClr val="accent1"/>
                </a:solidFill>
              </a:rPr>
              <a:t>of adults acknowledged anti-smoking messages on </a:t>
            </a:r>
            <a:r>
              <a:rPr lang="en-US" sz="1400" b="1" dirty="0">
                <a:solidFill>
                  <a:schemeClr val="accent1"/>
                </a:solidFill>
              </a:rPr>
              <a:t>radio or TV</a:t>
            </a:r>
          </a:p>
        </p:txBody>
      </p:sp>
      <p:sp>
        <p:nvSpPr>
          <p:cNvPr id="40" name="Text Placeholder 1">
            <a:extLst>
              <a:ext uri="{FF2B5EF4-FFF2-40B4-BE49-F238E27FC236}">
                <a16:creationId xmlns:a16="http://schemas.microsoft.com/office/drawing/2014/main" id="{AE9829BD-365B-4910-8FA6-B37FF8BFEA4D}"/>
              </a:ext>
            </a:extLst>
          </p:cNvPr>
          <p:cNvSpPr txBox="1">
            <a:spLocks/>
          </p:cNvSpPr>
          <p:nvPr/>
        </p:nvSpPr>
        <p:spPr bwMode="auto">
          <a:xfrm>
            <a:off x="5506826" y="2937569"/>
            <a:ext cx="3045936" cy="77578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90.6% </a:t>
            </a:r>
            <a:r>
              <a:rPr lang="en-US" sz="1400" dirty="0">
                <a:solidFill>
                  <a:schemeClr val="accent1"/>
                </a:solidFill>
              </a:rPr>
              <a:t>of adults acknowledge that smoking can produce </a:t>
            </a:r>
            <a:r>
              <a:rPr lang="en-US" sz="1400" b="1" dirty="0">
                <a:solidFill>
                  <a:schemeClr val="accent1"/>
                </a:solidFill>
              </a:rPr>
              <a:t>severe diseases</a:t>
            </a:r>
          </a:p>
        </p:txBody>
      </p:sp>
      <p:sp>
        <p:nvSpPr>
          <p:cNvPr id="48" name="Text Placeholder 1">
            <a:extLst>
              <a:ext uri="{FF2B5EF4-FFF2-40B4-BE49-F238E27FC236}">
                <a16:creationId xmlns:a16="http://schemas.microsoft.com/office/drawing/2014/main" id="{0C4E09B9-7632-45F1-8390-5C3F46000870}"/>
              </a:ext>
            </a:extLst>
          </p:cNvPr>
          <p:cNvSpPr txBox="1">
            <a:spLocks/>
          </p:cNvSpPr>
          <p:nvPr/>
        </p:nvSpPr>
        <p:spPr bwMode="auto">
          <a:xfrm>
            <a:off x="1659966" y="3407771"/>
            <a:ext cx="2375902" cy="738663"/>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10.1% </a:t>
            </a:r>
            <a:r>
              <a:rPr lang="en-US" sz="1400" dirty="0">
                <a:solidFill>
                  <a:schemeClr val="accent1"/>
                </a:solidFill>
              </a:rPr>
              <a:t>of adults working indoors were exposed to cigarette smoke at </a:t>
            </a:r>
            <a:r>
              <a:rPr lang="en-US" sz="1400" b="1" dirty="0">
                <a:solidFill>
                  <a:schemeClr val="accent1"/>
                </a:solidFill>
              </a:rPr>
              <a:t>work</a:t>
            </a:r>
          </a:p>
        </p:txBody>
      </p:sp>
      <p:sp>
        <p:nvSpPr>
          <p:cNvPr id="49" name="Text Placeholder 1">
            <a:extLst>
              <a:ext uri="{FF2B5EF4-FFF2-40B4-BE49-F238E27FC236}">
                <a16:creationId xmlns:a16="http://schemas.microsoft.com/office/drawing/2014/main" id="{E42778A0-4759-4B24-A401-021412BFB618}"/>
              </a:ext>
            </a:extLst>
          </p:cNvPr>
          <p:cNvSpPr txBox="1">
            <a:spLocks/>
          </p:cNvSpPr>
          <p:nvPr/>
        </p:nvSpPr>
        <p:spPr bwMode="auto">
          <a:xfrm>
            <a:off x="1659966" y="4278485"/>
            <a:ext cx="2375902" cy="663295"/>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7.5% </a:t>
            </a:r>
            <a:r>
              <a:rPr lang="en-US" sz="1400" dirty="0">
                <a:solidFill>
                  <a:schemeClr val="accent1"/>
                </a:solidFill>
              </a:rPr>
              <a:t>of adults were exposed to cigarette smoke in </a:t>
            </a:r>
            <a:r>
              <a:rPr lang="en-US" sz="1400" b="1" dirty="0">
                <a:solidFill>
                  <a:schemeClr val="accent1"/>
                </a:solidFill>
              </a:rPr>
              <a:t>restaurants</a:t>
            </a:r>
          </a:p>
        </p:txBody>
      </p:sp>
      <p:sp>
        <p:nvSpPr>
          <p:cNvPr id="50" name="Text Placeholder 1">
            <a:extLst>
              <a:ext uri="{FF2B5EF4-FFF2-40B4-BE49-F238E27FC236}">
                <a16:creationId xmlns:a16="http://schemas.microsoft.com/office/drawing/2014/main" id="{D589D5DD-B032-4AAE-9F30-A406C4F46310}"/>
              </a:ext>
            </a:extLst>
          </p:cNvPr>
          <p:cNvSpPr txBox="1">
            <a:spLocks/>
          </p:cNvSpPr>
          <p:nvPr/>
        </p:nvSpPr>
        <p:spPr bwMode="auto">
          <a:xfrm>
            <a:off x="1659966" y="5160318"/>
            <a:ext cx="2445532" cy="705340"/>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27.5% </a:t>
            </a:r>
            <a:r>
              <a:rPr lang="en-US" sz="1400" dirty="0">
                <a:solidFill>
                  <a:schemeClr val="accent1"/>
                </a:solidFill>
              </a:rPr>
              <a:t>of adults were exposed to smoke in </a:t>
            </a:r>
            <a:r>
              <a:rPr lang="en-US" sz="1400" b="1" dirty="0">
                <a:solidFill>
                  <a:schemeClr val="accent1"/>
                </a:solidFill>
              </a:rPr>
              <a:t>bars</a:t>
            </a:r>
            <a:r>
              <a:rPr lang="en-US" sz="1400" dirty="0">
                <a:solidFill>
                  <a:schemeClr val="accent1"/>
                </a:solidFill>
              </a:rPr>
              <a:t> and </a:t>
            </a:r>
            <a:r>
              <a:rPr lang="en-US" sz="1400" b="1" dirty="0">
                <a:solidFill>
                  <a:schemeClr val="accent1"/>
                </a:solidFill>
              </a:rPr>
              <a:t>clubs</a:t>
            </a:r>
          </a:p>
        </p:txBody>
      </p:sp>
      <p:sp>
        <p:nvSpPr>
          <p:cNvPr id="51" name="Text Placeholder 1">
            <a:extLst>
              <a:ext uri="{FF2B5EF4-FFF2-40B4-BE49-F238E27FC236}">
                <a16:creationId xmlns:a16="http://schemas.microsoft.com/office/drawing/2014/main" id="{0E019AE6-B278-4F21-9F25-30259CE66363}"/>
              </a:ext>
            </a:extLst>
          </p:cNvPr>
          <p:cNvSpPr txBox="1">
            <a:spLocks/>
          </p:cNvSpPr>
          <p:nvPr/>
        </p:nvSpPr>
        <p:spPr bwMode="auto">
          <a:xfrm>
            <a:off x="9866285" y="4858414"/>
            <a:ext cx="1812232" cy="894136"/>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28.9% </a:t>
            </a:r>
            <a:r>
              <a:rPr lang="en-US" sz="1400" dirty="0">
                <a:solidFill>
                  <a:schemeClr val="accent1"/>
                </a:solidFill>
              </a:rPr>
              <a:t>of adults noticed marketing for cigarettes in </a:t>
            </a:r>
            <a:r>
              <a:rPr lang="en-US" sz="1400" b="1" dirty="0">
                <a:solidFill>
                  <a:schemeClr val="accent1"/>
                </a:solidFill>
              </a:rPr>
              <a:t>shops</a:t>
            </a:r>
          </a:p>
        </p:txBody>
      </p:sp>
      <p:sp>
        <p:nvSpPr>
          <p:cNvPr id="52" name="Text Placeholder 1">
            <a:extLst>
              <a:ext uri="{FF2B5EF4-FFF2-40B4-BE49-F238E27FC236}">
                <a16:creationId xmlns:a16="http://schemas.microsoft.com/office/drawing/2014/main" id="{32C1A101-4A13-4B82-8347-32BED8B05177}"/>
              </a:ext>
            </a:extLst>
          </p:cNvPr>
          <p:cNvSpPr txBox="1">
            <a:spLocks/>
          </p:cNvSpPr>
          <p:nvPr/>
        </p:nvSpPr>
        <p:spPr bwMode="auto">
          <a:xfrm>
            <a:off x="5506826" y="3944263"/>
            <a:ext cx="3045936" cy="77578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86% </a:t>
            </a:r>
            <a:r>
              <a:rPr lang="en-US" sz="1400" dirty="0">
                <a:solidFill>
                  <a:schemeClr val="accent1"/>
                </a:solidFill>
              </a:rPr>
              <a:t>of adults are aware that </a:t>
            </a:r>
            <a:r>
              <a:rPr lang="en-US" sz="1400" b="1" dirty="0">
                <a:solidFill>
                  <a:schemeClr val="accent1"/>
                </a:solidFill>
              </a:rPr>
              <a:t>passive smoking </a:t>
            </a:r>
            <a:r>
              <a:rPr lang="en-US" sz="1400" dirty="0">
                <a:solidFill>
                  <a:schemeClr val="accent1"/>
                </a:solidFill>
              </a:rPr>
              <a:t>can cause severe affections for the non-smokers</a:t>
            </a:r>
          </a:p>
        </p:txBody>
      </p:sp>
      <p:sp>
        <p:nvSpPr>
          <p:cNvPr id="53" name="Text Placeholder 1">
            <a:extLst>
              <a:ext uri="{FF2B5EF4-FFF2-40B4-BE49-F238E27FC236}">
                <a16:creationId xmlns:a16="http://schemas.microsoft.com/office/drawing/2014/main" id="{F84BA38C-49FA-40B7-9F4D-59129E317652}"/>
              </a:ext>
            </a:extLst>
          </p:cNvPr>
          <p:cNvSpPr txBox="1">
            <a:spLocks/>
          </p:cNvSpPr>
          <p:nvPr/>
        </p:nvSpPr>
        <p:spPr bwMode="auto">
          <a:xfrm>
            <a:off x="5506826" y="4950957"/>
            <a:ext cx="3045936" cy="77578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400" b="1" dirty="0">
                <a:solidFill>
                  <a:schemeClr val="accent1"/>
                </a:solidFill>
              </a:rPr>
              <a:t>92.6% </a:t>
            </a:r>
            <a:r>
              <a:rPr lang="en-US" sz="1400" dirty="0">
                <a:solidFill>
                  <a:schemeClr val="accent1"/>
                </a:solidFill>
              </a:rPr>
              <a:t>of adults agree that smoking in the car, in the presence of children should</a:t>
            </a:r>
            <a:r>
              <a:rPr lang="en-US" sz="1400" b="1" dirty="0">
                <a:solidFill>
                  <a:schemeClr val="accent1"/>
                </a:solidFill>
              </a:rPr>
              <a:t> be forbidden</a:t>
            </a:r>
          </a:p>
        </p:txBody>
      </p:sp>
      <p:pic>
        <p:nvPicPr>
          <p:cNvPr id="5" name="Picture 4">
            <a:extLst>
              <a:ext uri="{FF2B5EF4-FFF2-40B4-BE49-F238E27FC236}">
                <a16:creationId xmlns:a16="http://schemas.microsoft.com/office/drawing/2014/main" id="{341023F9-D0C5-4CE5-84A4-4617D03890BC}"/>
              </a:ext>
            </a:extLst>
          </p:cNvPr>
          <p:cNvPicPr>
            <a:picLocks noChangeAspect="1"/>
          </p:cNvPicPr>
          <p:nvPr/>
        </p:nvPicPr>
        <p:blipFill>
          <a:blip r:embed="rId2"/>
          <a:stretch>
            <a:fillRect/>
          </a:stretch>
        </p:blipFill>
        <p:spPr>
          <a:xfrm>
            <a:off x="856268" y="2545532"/>
            <a:ext cx="627109" cy="605485"/>
          </a:xfrm>
          <a:prstGeom prst="rect">
            <a:avLst/>
          </a:prstGeom>
        </p:spPr>
      </p:pic>
      <p:pic>
        <p:nvPicPr>
          <p:cNvPr id="7" name="Picture 6">
            <a:extLst>
              <a:ext uri="{FF2B5EF4-FFF2-40B4-BE49-F238E27FC236}">
                <a16:creationId xmlns:a16="http://schemas.microsoft.com/office/drawing/2014/main" id="{B3A8E34B-AE65-4746-836B-42FB453E0480}"/>
              </a:ext>
            </a:extLst>
          </p:cNvPr>
          <p:cNvPicPr>
            <a:picLocks noChangeAspect="1"/>
          </p:cNvPicPr>
          <p:nvPr/>
        </p:nvPicPr>
        <p:blipFill>
          <a:blip r:embed="rId3"/>
          <a:stretch>
            <a:fillRect/>
          </a:stretch>
        </p:blipFill>
        <p:spPr>
          <a:xfrm>
            <a:off x="882875" y="3409219"/>
            <a:ext cx="621645" cy="695972"/>
          </a:xfrm>
          <a:prstGeom prst="rect">
            <a:avLst/>
          </a:prstGeom>
        </p:spPr>
      </p:pic>
      <p:pic>
        <p:nvPicPr>
          <p:cNvPr id="9" name="Picture 8">
            <a:extLst>
              <a:ext uri="{FF2B5EF4-FFF2-40B4-BE49-F238E27FC236}">
                <a16:creationId xmlns:a16="http://schemas.microsoft.com/office/drawing/2014/main" id="{C2FB6CBD-DC55-43F3-AEC0-AD93954B1095}"/>
              </a:ext>
            </a:extLst>
          </p:cNvPr>
          <p:cNvPicPr>
            <a:picLocks noChangeAspect="1"/>
          </p:cNvPicPr>
          <p:nvPr/>
        </p:nvPicPr>
        <p:blipFill>
          <a:blip r:embed="rId4"/>
          <a:stretch>
            <a:fillRect/>
          </a:stretch>
        </p:blipFill>
        <p:spPr>
          <a:xfrm>
            <a:off x="844501" y="4296733"/>
            <a:ext cx="715082" cy="654224"/>
          </a:xfrm>
          <a:prstGeom prst="rect">
            <a:avLst/>
          </a:prstGeom>
        </p:spPr>
      </p:pic>
      <p:pic>
        <p:nvPicPr>
          <p:cNvPr id="13" name="Picture 12">
            <a:extLst>
              <a:ext uri="{FF2B5EF4-FFF2-40B4-BE49-F238E27FC236}">
                <a16:creationId xmlns:a16="http://schemas.microsoft.com/office/drawing/2014/main" id="{05482771-3945-422A-87E5-40E022DD51E2}"/>
              </a:ext>
            </a:extLst>
          </p:cNvPr>
          <p:cNvPicPr>
            <a:picLocks noChangeAspect="1"/>
          </p:cNvPicPr>
          <p:nvPr/>
        </p:nvPicPr>
        <p:blipFill>
          <a:blip r:embed="rId5"/>
          <a:stretch>
            <a:fillRect/>
          </a:stretch>
        </p:blipFill>
        <p:spPr>
          <a:xfrm>
            <a:off x="868018" y="5145073"/>
            <a:ext cx="636502" cy="667551"/>
          </a:xfrm>
          <a:prstGeom prst="rect">
            <a:avLst/>
          </a:prstGeom>
        </p:spPr>
      </p:pic>
      <p:pic>
        <p:nvPicPr>
          <p:cNvPr id="15" name="Picture 14">
            <a:extLst>
              <a:ext uri="{FF2B5EF4-FFF2-40B4-BE49-F238E27FC236}">
                <a16:creationId xmlns:a16="http://schemas.microsoft.com/office/drawing/2014/main" id="{212C1275-9C55-44EE-8EF5-C57764F64896}"/>
              </a:ext>
            </a:extLst>
          </p:cNvPr>
          <p:cNvPicPr>
            <a:picLocks noChangeAspect="1"/>
          </p:cNvPicPr>
          <p:nvPr/>
        </p:nvPicPr>
        <p:blipFill>
          <a:blip r:embed="rId6"/>
          <a:stretch>
            <a:fillRect/>
          </a:stretch>
        </p:blipFill>
        <p:spPr>
          <a:xfrm>
            <a:off x="4623951" y="2921029"/>
            <a:ext cx="594632" cy="675384"/>
          </a:xfrm>
          <a:prstGeom prst="rect">
            <a:avLst/>
          </a:prstGeom>
        </p:spPr>
      </p:pic>
      <p:pic>
        <p:nvPicPr>
          <p:cNvPr id="34" name="Picture 33">
            <a:extLst>
              <a:ext uri="{FF2B5EF4-FFF2-40B4-BE49-F238E27FC236}">
                <a16:creationId xmlns:a16="http://schemas.microsoft.com/office/drawing/2014/main" id="{1CABD8DF-F53D-4235-9F99-6830244E3CB9}"/>
              </a:ext>
            </a:extLst>
          </p:cNvPr>
          <p:cNvPicPr>
            <a:picLocks noChangeAspect="1"/>
          </p:cNvPicPr>
          <p:nvPr/>
        </p:nvPicPr>
        <p:blipFill>
          <a:blip r:embed="rId7"/>
          <a:stretch>
            <a:fillRect/>
          </a:stretch>
        </p:blipFill>
        <p:spPr>
          <a:xfrm>
            <a:off x="4584215" y="3994651"/>
            <a:ext cx="674104" cy="567667"/>
          </a:xfrm>
          <a:prstGeom prst="rect">
            <a:avLst/>
          </a:prstGeom>
        </p:spPr>
      </p:pic>
      <p:pic>
        <p:nvPicPr>
          <p:cNvPr id="37" name="Picture 36">
            <a:extLst>
              <a:ext uri="{FF2B5EF4-FFF2-40B4-BE49-F238E27FC236}">
                <a16:creationId xmlns:a16="http://schemas.microsoft.com/office/drawing/2014/main" id="{562FC6D2-C337-44A0-B0FB-461A3E1B35E2}"/>
              </a:ext>
            </a:extLst>
          </p:cNvPr>
          <p:cNvPicPr>
            <a:picLocks noChangeAspect="1"/>
          </p:cNvPicPr>
          <p:nvPr/>
        </p:nvPicPr>
        <p:blipFill>
          <a:blip r:embed="rId8"/>
          <a:stretch>
            <a:fillRect/>
          </a:stretch>
        </p:blipFill>
        <p:spPr>
          <a:xfrm>
            <a:off x="4653683" y="5123799"/>
            <a:ext cx="668939" cy="374900"/>
          </a:xfrm>
          <a:prstGeom prst="rect">
            <a:avLst/>
          </a:prstGeom>
        </p:spPr>
      </p:pic>
      <p:pic>
        <p:nvPicPr>
          <p:cNvPr id="41" name="Picture 40">
            <a:extLst>
              <a:ext uri="{FF2B5EF4-FFF2-40B4-BE49-F238E27FC236}">
                <a16:creationId xmlns:a16="http://schemas.microsoft.com/office/drawing/2014/main" id="{C6B34A47-A1E5-4B93-8771-769AB4CCE25E}"/>
              </a:ext>
            </a:extLst>
          </p:cNvPr>
          <p:cNvPicPr>
            <a:picLocks noChangeAspect="1"/>
          </p:cNvPicPr>
          <p:nvPr/>
        </p:nvPicPr>
        <p:blipFill>
          <a:blip r:embed="rId9"/>
          <a:stretch>
            <a:fillRect/>
          </a:stretch>
        </p:blipFill>
        <p:spPr>
          <a:xfrm>
            <a:off x="9016474" y="4911300"/>
            <a:ext cx="635372" cy="650500"/>
          </a:xfrm>
          <a:prstGeom prst="rect">
            <a:avLst/>
          </a:prstGeom>
        </p:spPr>
      </p:pic>
      <p:pic>
        <p:nvPicPr>
          <p:cNvPr id="58" name="Picture 57">
            <a:extLst>
              <a:ext uri="{FF2B5EF4-FFF2-40B4-BE49-F238E27FC236}">
                <a16:creationId xmlns:a16="http://schemas.microsoft.com/office/drawing/2014/main" id="{08850D27-5A9A-45D6-849E-898537E851CF}"/>
              </a:ext>
            </a:extLst>
          </p:cNvPr>
          <p:cNvPicPr>
            <a:picLocks noChangeAspect="1"/>
          </p:cNvPicPr>
          <p:nvPr/>
        </p:nvPicPr>
        <p:blipFill>
          <a:blip r:embed="rId10"/>
          <a:stretch>
            <a:fillRect/>
          </a:stretch>
        </p:blipFill>
        <p:spPr>
          <a:xfrm>
            <a:off x="8992778" y="3867825"/>
            <a:ext cx="659068" cy="555394"/>
          </a:xfrm>
          <a:prstGeom prst="rect">
            <a:avLst/>
          </a:prstGeom>
        </p:spPr>
      </p:pic>
      <p:sp>
        <p:nvSpPr>
          <p:cNvPr id="59" name="Rectangle 58">
            <a:extLst>
              <a:ext uri="{FF2B5EF4-FFF2-40B4-BE49-F238E27FC236}">
                <a16:creationId xmlns:a16="http://schemas.microsoft.com/office/drawing/2014/main" id="{E72F6EA4-7483-4928-B36C-27A774346EBA}"/>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035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D045-A14A-4580-875F-A0D8C0FBF71B}"/>
              </a:ext>
            </a:extLst>
          </p:cNvPr>
          <p:cNvSpPr>
            <a:spLocks noGrp="1"/>
          </p:cNvSpPr>
          <p:nvPr>
            <p:ph type="title"/>
          </p:nvPr>
        </p:nvSpPr>
        <p:spPr/>
        <p:txBody>
          <a:bodyPr/>
          <a:lstStyle/>
          <a:p>
            <a:r>
              <a:rPr lang="en-US" dirty="0"/>
              <a:t>Did you know?</a:t>
            </a:r>
          </a:p>
        </p:txBody>
      </p:sp>
      <p:sp>
        <p:nvSpPr>
          <p:cNvPr id="3" name="Slide Number Placeholder 2">
            <a:extLst>
              <a:ext uri="{FF2B5EF4-FFF2-40B4-BE49-F238E27FC236}">
                <a16:creationId xmlns:a16="http://schemas.microsoft.com/office/drawing/2014/main" id="{69C97719-4EDB-48DF-97AF-4E3B0BA26C70}"/>
              </a:ext>
            </a:extLst>
          </p:cNvPr>
          <p:cNvSpPr>
            <a:spLocks noGrp="1"/>
          </p:cNvSpPr>
          <p:nvPr>
            <p:ph type="sldNum" sz="quarter" idx="4"/>
          </p:nvPr>
        </p:nvSpPr>
        <p:spPr/>
        <p:txBody>
          <a:bodyPr/>
          <a:lstStyle/>
          <a:p>
            <a:fld id="{746372F0-8F5B-47E8-9A0C-8905EFF44332}" type="slidenum">
              <a:rPr lang="en-US" smtClean="0"/>
              <a:pPr/>
              <a:t>24</a:t>
            </a:fld>
            <a:endParaRPr lang="en-US" dirty="0"/>
          </a:p>
        </p:txBody>
      </p:sp>
      <p:sp>
        <p:nvSpPr>
          <p:cNvPr id="5" name="Text Placeholder 4">
            <a:extLst>
              <a:ext uri="{FF2B5EF4-FFF2-40B4-BE49-F238E27FC236}">
                <a16:creationId xmlns:a16="http://schemas.microsoft.com/office/drawing/2014/main" id="{6241D422-8B47-4A17-9BFA-3016ED5504D3}"/>
              </a:ext>
            </a:extLst>
          </p:cNvPr>
          <p:cNvSpPr>
            <a:spLocks noGrp="1"/>
          </p:cNvSpPr>
          <p:nvPr>
            <p:ph type="body" sz="quarter" idx="10"/>
          </p:nvPr>
        </p:nvSpPr>
        <p:spPr>
          <a:xfrm>
            <a:off x="609601" y="1348998"/>
            <a:ext cx="10972800" cy="602350"/>
          </a:xfrm>
        </p:spPr>
        <p:txBody>
          <a:bodyPr/>
          <a:lstStyle/>
          <a:p>
            <a:pPr marL="0" indent="0">
              <a:buNone/>
            </a:pPr>
            <a:r>
              <a:rPr lang="en-US" sz="1400" dirty="0">
                <a:solidFill>
                  <a:schemeClr val="accent1"/>
                </a:solidFill>
              </a:rPr>
              <a:t>To end this on a fun note, here are some interesting facts about smoking and cigarettes:</a:t>
            </a:r>
            <a:endParaRPr lang="en-US" sz="1400" dirty="0"/>
          </a:p>
        </p:txBody>
      </p:sp>
      <p:sp>
        <p:nvSpPr>
          <p:cNvPr id="4" name="Arrow: Right 3">
            <a:extLst>
              <a:ext uri="{FF2B5EF4-FFF2-40B4-BE49-F238E27FC236}">
                <a16:creationId xmlns:a16="http://schemas.microsoft.com/office/drawing/2014/main" id="{564F3F3A-D949-4F93-A222-95A7C902909A}"/>
              </a:ext>
            </a:extLst>
          </p:cNvPr>
          <p:cNvSpPr/>
          <p:nvPr/>
        </p:nvSpPr>
        <p:spPr>
          <a:xfrm>
            <a:off x="609599" y="1875353"/>
            <a:ext cx="936712" cy="21384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11922086-09D4-4CA7-9593-6A1410AAE4DD}"/>
              </a:ext>
            </a:extLst>
          </p:cNvPr>
          <p:cNvSpPr/>
          <p:nvPr/>
        </p:nvSpPr>
        <p:spPr>
          <a:xfrm>
            <a:off x="609598" y="3623809"/>
            <a:ext cx="936712" cy="213840"/>
          </a:xfrm>
          <a:prstGeom prst="rightArrow">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59ECD306-D45C-4925-926C-2BC615638BFB}"/>
              </a:ext>
            </a:extLst>
          </p:cNvPr>
          <p:cNvSpPr/>
          <p:nvPr/>
        </p:nvSpPr>
        <p:spPr>
          <a:xfrm>
            <a:off x="609599" y="2662662"/>
            <a:ext cx="936712" cy="213840"/>
          </a:xfrm>
          <a:prstGeom prst="rightArrow">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1FEEB9-9AB9-4C6E-9635-ED949777706C}"/>
              </a:ext>
            </a:extLst>
          </p:cNvPr>
          <p:cNvSpPr/>
          <p:nvPr/>
        </p:nvSpPr>
        <p:spPr>
          <a:xfrm>
            <a:off x="1690650" y="1936553"/>
            <a:ext cx="9891750" cy="91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2ADA1F4-18D3-442F-9675-FBBE3E92F3F1}"/>
              </a:ext>
            </a:extLst>
          </p:cNvPr>
          <p:cNvSpPr/>
          <p:nvPr/>
        </p:nvSpPr>
        <p:spPr>
          <a:xfrm>
            <a:off x="1690650" y="1936553"/>
            <a:ext cx="7406640" cy="91440"/>
          </a:xfrm>
          <a:prstGeom prst="rect">
            <a:avLst/>
          </a:prstGeom>
          <a:solidFill>
            <a:srgbClr val="005F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C766B3-7803-48D4-AEE9-67DF5576B887}"/>
              </a:ext>
            </a:extLst>
          </p:cNvPr>
          <p:cNvSpPr/>
          <p:nvPr/>
        </p:nvSpPr>
        <p:spPr>
          <a:xfrm>
            <a:off x="1690651" y="2717271"/>
            <a:ext cx="9891750" cy="91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1F2583-E468-436C-8E91-CE6D164ABBC2}"/>
              </a:ext>
            </a:extLst>
          </p:cNvPr>
          <p:cNvSpPr/>
          <p:nvPr/>
        </p:nvSpPr>
        <p:spPr>
          <a:xfrm>
            <a:off x="1690651" y="2717271"/>
            <a:ext cx="5852160" cy="91440"/>
          </a:xfrm>
          <a:prstGeom prst="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EE892B6-C742-4103-AAC5-5BAD36EC8968}"/>
              </a:ext>
            </a:extLst>
          </p:cNvPr>
          <p:cNvSpPr/>
          <p:nvPr/>
        </p:nvSpPr>
        <p:spPr>
          <a:xfrm>
            <a:off x="1690649" y="3683711"/>
            <a:ext cx="9957532" cy="91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982B203-F8BC-48B9-8BD0-DC48EC3966C6}"/>
              </a:ext>
            </a:extLst>
          </p:cNvPr>
          <p:cNvSpPr/>
          <p:nvPr/>
        </p:nvSpPr>
        <p:spPr>
          <a:xfrm>
            <a:off x="1690649" y="3683711"/>
            <a:ext cx="3931920" cy="91440"/>
          </a:xfrm>
          <a:prstGeom prst="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4">
            <a:extLst>
              <a:ext uri="{FF2B5EF4-FFF2-40B4-BE49-F238E27FC236}">
                <a16:creationId xmlns:a16="http://schemas.microsoft.com/office/drawing/2014/main" id="{E08DF48E-1A45-4B30-BFA7-486660B55FFC}"/>
              </a:ext>
            </a:extLst>
          </p:cNvPr>
          <p:cNvSpPr txBox="1">
            <a:spLocks/>
          </p:cNvSpPr>
          <p:nvPr/>
        </p:nvSpPr>
        <p:spPr bwMode="auto">
          <a:xfrm>
            <a:off x="1695790" y="2012661"/>
            <a:ext cx="9891749" cy="875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Taste of the cigarette</a:t>
            </a:r>
          </a:p>
          <a:p>
            <a:pPr marL="0" indent="0">
              <a:buNone/>
            </a:pPr>
            <a:r>
              <a:rPr lang="en-US" sz="1200" dirty="0">
                <a:solidFill>
                  <a:schemeClr val="accent1"/>
                </a:solidFill>
              </a:rPr>
              <a:t>Urea – a chemical compound found in </a:t>
            </a:r>
            <a:r>
              <a:rPr lang="en-US" sz="1200" b="1" dirty="0">
                <a:solidFill>
                  <a:schemeClr val="accent1"/>
                </a:solidFill>
              </a:rPr>
              <a:t>urine</a:t>
            </a:r>
            <a:r>
              <a:rPr lang="en-US" sz="1200" dirty="0">
                <a:solidFill>
                  <a:schemeClr val="accent1"/>
                </a:solidFill>
              </a:rPr>
              <a:t> is used for flavoring the cigarettes and other tobacco products.</a:t>
            </a:r>
          </a:p>
        </p:txBody>
      </p:sp>
      <p:sp>
        <p:nvSpPr>
          <p:cNvPr id="27" name="Text Placeholder 4">
            <a:extLst>
              <a:ext uri="{FF2B5EF4-FFF2-40B4-BE49-F238E27FC236}">
                <a16:creationId xmlns:a16="http://schemas.microsoft.com/office/drawing/2014/main" id="{1009FDE7-5400-40F8-9BC6-46FA9DCCB1F2}"/>
              </a:ext>
            </a:extLst>
          </p:cNvPr>
          <p:cNvSpPr txBox="1">
            <a:spLocks/>
          </p:cNvSpPr>
          <p:nvPr/>
        </p:nvSpPr>
        <p:spPr bwMode="auto">
          <a:xfrm>
            <a:off x="1690649" y="2801255"/>
            <a:ext cx="9891749" cy="712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Substances added</a:t>
            </a:r>
          </a:p>
          <a:p>
            <a:pPr marL="0" indent="0">
              <a:buNone/>
            </a:pPr>
            <a:r>
              <a:rPr lang="en-US" sz="1200" b="1" dirty="0">
                <a:solidFill>
                  <a:schemeClr val="accent1"/>
                </a:solidFill>
              </a:rPr>
              <a:t>Sugar</a:t>
            </a:r>
            <a:r>
              <a:rPr lang="en-US" sz="1200" dirty="0">
                <a:solidFill>
                  <a:schemeClr val="accent1"/>
                </a:solidFill>
              </a:rPr>
              <a:t> and </a:t>
            </a:r>
            <a:r>
              <a:rPr lang="en-US" sz="1200" b="1" dirty="0">
                <a:solidFill>
                  <a:schemeClr val="accent1"/>
                </a:solidFill>
              </a:rPr>
              <a:t>cocoa</a:t>
            </a:r>
            <a:r>
              <a:rPr lang="en-US" sz="1200" dirty="0">
                <a:solidFill>
                  <a:schemeClr val="accent1"/>
                </a:solidFill>
              </a:rPr>
              <a:t> are common substances added to the cigarettes.</a:t>
            </a:r>
          </a:p>
          <a:p>
            <a:pPr marL="0" indent="0">
              <a:buNone/>
            </a:pPr>
            <a:r>
              <a:rPr lang="de-CH" sz="1200" dirty="0">
                <a:solidFill>
                  <a:schemeClr val="accent1"/>
                </a:solidFill>
              </a:rPr>
              <a:t>Approximately </a:t>
            </a:r>
            <a:r>
              <a:rPr lang="de-CH" sz="1200" b="1" dirty="0">
                <a:solidFill>
                  <a:schemeClr val="accent1"/>
                </a:solidFill>
              </a:rPr>
              <a:t>20%</a:t>
            </a:r>
            <a:r>
              <a:rPr lang="de-CH" sz="1200" dirty="0">
                <a:solidFill>
                  <a:schemeClr val="accent1"/>
                </a:solidFill>
              </a:rPr>
              <a:t> of a cigarette content consists of </a:t>
            </a:r>
            <a:r>
              <a:rPr lang="de-CH" sz="1200" b="1" dirty="0">
                <a:solidFill>
                  <a:schemeClr val="accent1"/>
                </a:solidFill>
              </a:rPr>
              <a:t>sugar.</a:t>
            </a:r>
            <a:endParaRPr lang="en-US" sz="1200" dirty="0">
              <a:solidFill>
                <a:schemeClr val="accent1"/>
              </a:solidFill>
            </a:endParaRPr>
          </a:p>
          <a:p>
            <a:pPr marL="0" indent="0">
              <a:buNone/>
            </a:pPr>
            <a:endParaRPr lang="en-US" sz="1200" dirty="0">
              <a:solidFill>
                <a:schemeClr val="accent1"/>
              </a:solidFill>
            </a:endParaRPr>
          </a:p>
        </p:txBody>
      </p:sp>
      <p:sp>
        <p:nvSpPr>
          <p:cNvPr id="28" name="Text Placeholder 4">
            <a:extLst>
              <a:ext uri="{FF2B5EF4-FFF2-40B4-BE49-F238E27FC236}">
                <a16:creationId xmlns:a16="http://schemas.microsoft.com/office/drawing/2014/main" id="{5157DED8-1BBA-4FA2-906D-C4D56252567F}"/>
              </a:ext>
            </a:extLst>
          </p:cNvPr>
          <p:cNvSpPr txBox="1">
            <a:spLocks/>
          </p:cNvSpPr>
          <p:nvPr/>
        </p:nvSpPr>
        <p:spPr bwMode="auto">
          <a:xfrm>
            <a:off x="1690648" y="3735461"/>
            <a:ext cx="9891749" cy="58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Hydrocarbon </a:t>
            </a:r>
          </a:p>
          <a:p>
            <a:pPr marL="0" indent="0">
              <a:buNone/>
            </a:pPr>
            <a:r>
              <a:rPr lang="en-US" sz="1200" dirty="0">
                <a:solidFill>
                  <a:schemeClr val="accent1"/>
                </a:solidFill>
              </a:rPr>
              <a:t>A lit cigarette produces hydrocarbon </a:t>
            </a:r>
            <a:r>
              <a:rPr lang="en-US" sz="1200" b="1" dirty="0">
                <a:solidFill>
                  <a:schemeClr val="accent1"/>
                </a:solidFill>
              </a:rPr>
              <a:t>7 times faster </a:t>
            </a:r>
            <a:r>
              <a:rPr lang="en-US" sz="1200" dirty="0">
                <a:solidFill>
                  <a:schemeClr val="accent1"/>
                </a:solidFill>
              </a:rPr>
              <a:t>than the exhaustion gas of a car.</a:t>
            </a:r>
          </a:p>
          <a:p>
            <a:endParaRPr lang="en-US" sz="1200" dirty="0"/>
          </a:p>
        </p:txBody>
      </p:sp>
      <p:sp>
        <p:nvSpPr>
          <p:cNvPr id="33" name="Arrow: Right 32">
            <a:extLst>
              <a:ext uri="{FF2B5EF4-FFF2-40B4-BE49-F238E27FC236}">
                <a16:creationId xmlns:a16="http://schemas.microsoft.com/office/drawing/2014/main" id="{78D3ACE2-1F51-4CBE-80E0-2F1D79A18CB2}"/>
              </a:ext>
            </a:extLst>
          </p:cNvPr>
          <p:cNvSpPr/>
          <p:nvPr/>
        </p:nvSpPr>
        <p:spPr>
          <a:xfrm>
            <a:off x="609599" y="4316500"/>
            <a:ext cx="936712" cy="213840"/>
          </a:xfrm>
          <a:prstGeom prst="rightArrow">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DD2EBE3-3FC7-4079-B914-0894E32547F9}"/>
              </a:ext>
            </a:extLst>
          </p:cNvPr>
          <p:cNvSpPr/>
          <p:nvPr/>
        </p:nvSpPr>
        <p:spPr>
          <a:xfrm>
            <a:off x="1690650" y="4382346"/>
            <a:ext cx="9957532" cy="91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E03E07D-BF2B-4088-869C-14A070BD1393}"/>
              </a:ext>
            </a:extLst>
          </p:cNvPr>
          <p:cNvSpPr/>
          <p:nvPr/>
        </p:nvSpPr>
        <p:spPr>
          <a:xfrm>
            <a:off x="1690650" y="4382346"/>
            <a:ext cx="2560320" cy="91440"/>
          </a:xfrm>
          <a:prstGeom prst="rect">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4">
            <a:extLst>
              <a:ext uri="{FF2B5EF4-FFF2-40B4-BE49-F238E27FC236}">
                <a16:creationId xmlns:a16="http://schemas.microsoft.com/office/drawing/2014/main" id="{4B236731-BE91-40DF-BEFF-68FB6543A726}"/>
              </a:ext>
            </a:extLst>
          </p:cNvPr>
          <p:cNvSpPr txBox="1">
            <a:spLocks/>
          </p:cNvSpPr>
          <p:nvPr/>
        </p:nvSpPr>
        <p:spPr bwMode="auto">
          <a:xfrm>
            <a:off x="1690650" y="4501908"/>
            <a:ext cx="9891749" cy="948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Light cigarettes</a:t>
            </a:r>
          </a:p>
          <a:p>
            <a:pPr marL="0" indent="0">
              <a:buNone/>
            </a:pPr>
            <a:r>
              <a:rPr lang="en-US" sz="1200" dirty="0">
                <a:solidFill>
                  <a:schemeClr val="accent1"/>
                </a:solidFill>
              </a:rPr>
              <a:t>Light cigarettes are produces by combining </a:t>
            </a:r>
            <a:r>
              <a:rPr lang="en-US" sz="1200" b="1" dirty="0">
                <a:solidFill>
                  <a:schemeClr val="accent1"/>
                </a:solidFill>
              </a:rPr>
              <a:t>tobacco with CO2 </a:t>
            </a:r>
            <a:r>
              <a:rPr lang="en-US" sz="1200" dirty="0">
                <a:solidFill>
                  <a:schemeClr val="accent1"/>
                </a:solidFill>
              </a:rPr>
              <a:t>and heated until the tobacco </a:t>
            </a:r>
            <a:r>
              <a:rPr lang="en-US" sz="1200" i="1" dirty="0">
                <a:solidFill>
                  <a:schemeClr val="accent1"/>
                </a:solidFill>
              </a:rPr>
              <a:t>increases its volume </a:t>
            </a:r>
            <a:r>
              <a:rPr lang="en-US" sz="1200" dirty="0">
                <a:solidFill>
                  <a:schemeClr val="accent1"/>
                </a:solidFill>
              </a:rPr>
              <a:t>in a similar way as </a:t>
            </a:r>
            <a:r>
              <a:rPr lang="en-US" sz="1200" b="1" dirty="0">
                <a:solidFill>
                  <a:schemeClr val="accent1"/>
                </a:solidFill>
              </a:rPr>
              <a:t>expanded foam</a:t>
            </a:r>
            <a:r>
              <a:rPr lang="en-US" sz="1200" dirty="0">
                <a:solidFill>
                  <a:schemeClr val="accent1"/>
                </a:solidFill>
              </a:rPr>
              <a:t>.</a:t>
            </a:r>
          </a:p>
          <a:p>
            <a:pPr marL="0" indent="0">
              <a:buNone/>
            </a:pPr>
            <a:r>
              <a:rPr lang="de-CH" sz="1200" dirty="0">
                <a:solidFill>
                  <a:schemeClr val="accent1"/>
                </a:solidFill>
              </a:rPr>
              <a:t>Expanded tobacco is then placed in the </a:t>
            </a:r>
            <a:r>
              <a:rPr lang="de-CH" sz="1200" b="1" dirty="0">
                <a:solidFill>
                  <a:schemeClr val="accent1"/>
                </a:solidFill>
              </a:rPr>
              <a:t>same paper </a:t>
            </a:r>
            <a:r>
              <a:rPr lang="de-CH" sz="1200" dirty="0">
                <a:solidFill>
                  <a:schemeClr val="accent1"/>
                </a:solidFill>
              </a:rPr>
              <a:t>as regular cigarettes.</a:t>
            </a:r>
          </a:p>
        </p:txBody>
      </p:sp>
      <p:sp>
        <p:nvSpPr>
          <p:cNvPr id="39" name="Arrow: Right 38">
            <a:extLst>
              <a:ext uri="{FF2B5EF4-FFF2-40B4-BE49-F238E27FC236}">
                <a16:creationId xmlns:a16="http://schemas.microsoft.com/office/drawing/2014/main" id="{48AD0087-15D5-4DC0-AC42-B261D37E84DE}"/>
              </a:ext>
            </a:extLst>
          </p:cNvPr>
          <p:cNvSpPr/>
          <p:nvPr/>
        </p:nvSpPr>
        <p:spPr>
          <a:xfrm>
            <a:off x="609598" y="5420457"/>
            <a:ext cx="936712" cy="213840"/>
          </a:xfrm>
          <a:prstGeom prst="rightArrow">
            <a:avLst/>
          </a:prstGeom>
          <a:solidFill>
            <a:srgbClr val="B4E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64E6236-2C45-4C01-96D8-1D66B145F39E}"/>
              </a:ext>
            </a:extLst>
          </p:cNvPr>
          <p:cNvSpPr/>
          <p:nvPr/>
        </p:nvSpPr>
        <p:spPr>
          <a:xfrm>
            <a:off x="1690649" y="5486303"/>
            <a:ext cx="9957532" cy="91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D4341A9-ECBB-498C-93FC-0F5AE7358D0A}"/>
              </a:ext>
            </a:extLst>
          </p:cNvPr>
          <p:cNvSpPr/>
          <p:nvPr/>
        </p:nvSpPr>
        <p:spPr>
          <a:xfrm>
            <a:off x="1690649" y="5486303"/>
            <a:ext cx="1737360" cy="91440"/>
          </a:xfrm>
          <a:prstGeom prst="rect">
            <a:avLst/>
          </a:prstGeom>
          <a:solidFill>
            <a:srgbClr val="B4E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4">
            <a:extLst>
              <a:ext uri="{FF2B5EF4-FFF2-40B4-BE49-F238E27FC236}">
                <a16:creationId xmlns:a16="http://schemas.microsoft.com/office/drawing/2014/main" id="{2CCBBABB-3985-45EF-B72A-E6009DAA5DE2}"/>
              </a:ext>
            </a:extLst>
          </p:cNvPr>
          <p:cNvSpPr txBox="1">
            <a:spLocks/>
          </p:cNvSpPr>
          <p:nvPr/>
        </p:nvSpPr>
        <p:spPr bwMode="auto">
          <a:xfrm>
            <a:off x="1690648" y="5577743"/>
            <a:ext cx="9891749" cy="680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Flavored cigarettes</a:t>
            </a:r>
          </a:p>
          <a:p>
            <a:pPr marL="0" indent="0">
              <a:buNone/>
            </a:pPr>
            <a:r>
              <a:rPr lang="en-US" altLang="en-US" sz="1200" dirty="0">
                <a:solidFill>
                  <a:schemeClr val="accent1"/>
                </a:solidFill>
              </a:rPr>
              <a:t>Different types of topping are mixed in tobacco for </a:t>
            </a:r>
            <a:r>
              <a:rPr lang="en-US" altLang="en-US" sz="1200" b="1" dirty="0">
                <a:solidFill>
                  <a:schemeClr val="accent1"/>
                </a:solidFill>
              </a:rPr>
              <a:t>adding flavor </a:t>
            </a:r>
            <a:r>
              <a:rPr lang="en-US" altLang="en-US" sz="1200" dirty="0">
                <a:solidFill>
                  <a:schemeClr val="accent1"/>
                </a:solidFill>
              </a:rPr>
              <a:t>and </a:t>
            </a:r>
            <a:r>
              <a:rPr lang="en-US" altLang="en-US" sz="1200" b="1" dirty="0">
                <a:solidFill>
                  <a:schemeClr val="accent1"/>
                </a:solidFill>
              </a:rPr>
              <a:t>taste</a:t>
            </a:r>
            <a:r>
              <a:rPr lang="en-US" altLang="en-US" sz="1200" dirty="0">
                <a:solidFill>
                  <a:schemeClr val="accent1"/>
                </a:solidFill>
              </a:rPr>
              <a:t> to the cigarettes. These toppings include </a:t>
            </a:r>
            <a:r>
              <a:rPr lang="en-US" altLang="en-US" sz="1200" i="1" dirty="0">
                <a:solidFill>
                  <a:schemeClr val="accent1"/>
                </a:solidFill>
              </a:rPr>
              <a:t>cloves</a:t>
            </a:r>
            <a:r>
              <a:rPr lang="en-US" altLang="en-US" sz="1200" dirty="0">
                <a:solidFill>
                  <a:schemeClr val="accent1"/>
                </a:solidFill>
              </a:rPr>
              <a:t>, </a:t>
            </a:r>
            <a:r>
              <a:rPr lang="en-US" altLang="en-US" sz="1200" i="1" dirty="0">
                <a:solidFill>
                  <a:schemeClr val="accent1"/>
                </a:solidFill>
              </a:rPr>
              <a:t>liquorice</a:t>
            </a:r>
            <a:r>
              <a:rPr lang="en-US" altLang="en-US" sz="1200" dirty="0">
                <a:solidFill>
                  <a:schemeClr val="accent1"/>
                </a:solidFill>
              </a:rPr>
              <a:t>, </a:t>
            </a:r>
            <a:r>
              <a:rPr lang="en-US" altLang="en-US" sz="1200" i="1" dirty="0">
                <a:solidFill>
                  <a:schemeClr val="accent1"/>
                </a:solidFill>
              </a:rPr>
              <a:t>orange oil</a:t>
            </a:r>
            <a:r>
              <a:rPr lang="en-US" altLang="en-US" sz="1200" dirty="0">
                <a:solidFill>
                  <a:schemeClr val="accent1"/>
                </a:solidFill>
              </a:rPr>
              <a:t>, </a:t>
            </a:r>
            <a:r>
              <a:rPr lang="en-US" altLang="en-US" sz="1200" i="1" dirty="0">
                <a:solidFill>
                  <a:schemeClr val="accent1"/>
                </a:solidFill>
              </a:rPr>
              <a:t>apricot seeds</a:t>
            </a:r>
            <a:r>
              <a:rPr lang="en-US" altLang="en-US" sz="1200" dirty="0">
                <a:solidFill>
                  <a:schemeClr val="accent1"/>
                </a:solidFill>
              </a:rPr>
              <a:t>, </a:t>
            </a:r>
            <a:r>
              <a:rPr lang="en-US" altLang="en-US" sz="1200" i="1" dirty="0">
                <a:solidFill>
                  <a:schemeClr val="accent1"/>
                </a:solidFill>
              </a:rPr>
              <a:t>lavender</a:t>
            </a:r>
            <a:r>
              <a:rPr lang="en-US" altLang="en-US" sz="1200" dirty="0">
                <a:solidFill>
                  <a:schemeClr val="accent1"/>
                </a:solidFill>
              </a:rPr>
              <a:t>, </a:t>
            </a:r>
            <a:r>
              <a:rPr lang="en-US" altLang="en-US" sz="1200" i="1" dirty="0">
                <a:solidFill>
                  <a:schemeClr val="accent1"/>
                </a:solidFill>
              </a:rPr>
              <a:t>cacao</a:t>
            </a:r>
            <a:r>
              <a:rPr lang="en-US" altLang="en-US" sz="1200" dirty="0">
                <a:solidFill>
                  <a:schemeClr val="accent1"/>
                </a:solidFill>
              </a:rPr>
              <a:t>, </a:t>
            </a:r>
            <a:r>
              <a:rPr lang="en-US" altLang="en-US" sz="1200" i="1" dirty="0">
                <a:solidFill>
                  <a:schemeClr val="accent1"/>
                </a:solidFill>
              </a:rPr>
              <a:t>carrot oil</a:t>
            </a:r>
            <a:r>
              <a:rPr lang="en-US" altLang="en-US" sz="1200" dirty="0">
                <a:solidFill>
                  <a:schemeClr val="accent1"/>
                </a:solidFill>
              </a:rPr>
              <a:t>, </a:t>
            </a:r>
            <a:r>
              <a:rPr lang="en-US" altLang="en-US" sz="1200" i="1" dirty="0">
                <a:solidFill>
                  <a:schemeClr val="accent1"/>
                </a:solidFill>
              </a:rPr>
              <a:t>vanilla</a:t>
            </a:r>
            <a:r>
              <a:rPr lang="en-US" altLang="en-US" sz="1200" dirty="0">
                <a:solidFill>
                  <a:schemeClr val="accent1"/>
                </a:solidFill>
              </a:rPr>
              <a:t>, </a:t>
            </a:r>
            <a:r>
              <a:rPr lang="en-US" altLang="en-US" sz="1200" i="1" dirty="0">
                <a:solidFill>
                  <a:schemeClr val="accent1"/>
                </a:solidFill>
              </a:rPr>
              <a:t>rum</a:t>
            </a:r>
            <a:r>
              <a:rPr lang="en-US" altLang="en-US" sz="1200" dirty="0">
                <a:solidFill>
                  <a:schemeClr val="accent1"/>
                </a:solidFill>
              </a:rPr>
              <a:t>, etc.</a:t>
            </a:r>
          </a:p>
        </p:txBody>
      </p:sp>
      <p:sp>
        <p:nvSpPr>
          <p:cNvPr id="48" name="Oval 47">
            <a:extLst>
              <a:ext uri="{FF2B5EF4-FFF2-40B4-BE49-F238E27FC236}">
                <a16:creationId xmlns:a16="http://schemas.microsoft.com/office/drawing/2014/main" id="{79795580-952F-4EDB-8F49-EC6F454F8510}"/>
              </a:ext>
            </a:extLst>
          </p:cNvPr>
          <p:cNvSpPr/>
          <p:nvPr/>
        </p:nvSpPr>
        <p:spPr>
          <a:xfrm>
            <a:off x="1525885" y="2368546"/>
            <a:ext cx="91440" cy="91440"/>
          </a:xfrm>
          <a:prstGeom prst="ellipse">
            <a:avLst/>
          </a:prstGeom>
          <a:solidFill>
            <a:srgbClr val="005F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868C8CED-A242-4BE0-A5C2-740E8A6CB523}"/>
              </a:ext>
            </a:extLst>
          </p:cNvPr>
          <p:cNvSpPr/>
          <p:nvPr/>
        </p:nvSpPr>
        <p:spPr>
          <a:xfrm>
            <a:off x="1525885" y="3150597"/>
            <a:ext cx="91440" cy="91440"/>
          </a:xfrm>
          <a:prstGeom prst="ellipse">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64032A6-C258-47C7-B295-BFEFE7BC11B7}"/>
              </a:ext>
            </a:extLst>
          </p:cNvPr>
          <p:cNvSpPr/>
          <p:nvPr/>
        </p:nvSpPr>
        <p:spPr>
          <a:xfrm>
            <a:off x="1525885" y="4097119"/>
            <a:ext cx="91440" cy="91440"/>
          </a:xfrm>
          <a:prstGeom prst="ellipse">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A423CE37-8691-45CD-BB91-2E9A15DAF1E2}"/>
              </a:ext>
            </a:extLst>
          </p:cNvPr>
          <p:cNvSpPr/>
          <p:nvPr/>
        </p:nvSpPr>
        <p:spPr>
          <a:xfrm>
            <a:off x="1525885" y="4846004"/>
            <a:ext cx="91440" cy="91440"/>
          </a:xfrm>
          <a:prstGeom prst="ellipse">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01514EBD-9E4A-4411-B6A0-D8E48BD816B6}"/>
              </a:ext>
            </a:extLst>
          </p:cNvPr>
          <p:cNvSpPr/>
          <p:nvPr/>
        </p:nvSpPr>
        <p:spPr>
          <a:xfrm>
            <a:off x="1525885" y="5289481"/>
            <a:ext cx="91440" cy="91440"/>
          </a:xfrm>
          <a:prstGeom prst="ellipse">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C68CE8F1-23F5-4191-99A9-40D8C730736F}"/>
              </a:ext>
            </a:extLst>
          </p:cNvPr>
          <p:cNvSpPr/>
          <p:nvPr/>
        </p:nvSpPr>
        <p:spPr>
          <a:xfrm>
            <a:off x="1525885" y="5933860"/>
            <a:ext cx="91440" cy="91440"/>
          </a:xfrm>
          <a:prstGeom prst="ellipse">
            <a:avLst/>
          </a:prstGeom>
          <a:solidFill>
            <a:srgbClr val="B4E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68C8CED-A242-4BE0-A5C2-740E8A6CB523}"/>
              </a:ext>
            </a:extLst>
          </p:cNvPr>
          <p:cNvSpPr/>
          <p:nvPr/>
        </p:nvSpPr>
        <p:spPr>
          <a:xfrm>
            <a:off x="1525885" y="3402634"/>
            <a:ext cx="91440" cy="91440"/>
          </a:xfrm>
          <a:prstGeom prst="ellipse">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836825" y="5654237"/>
            <a:ext cx="439271" cy="457200"/>
          </a:xfrm>
          <a:prstGeom prst="rect">
            <a:avLst/>
          </a:prstGeom>
        </p:spPr>
      </p:pic>
      <p:pic>
        <p:nvPicPr>
          <p:cNvPr id="8" name="Picture 7"/>
          <p:cNvPicPr>
            <a:picLocks noChangeAspect="1"/>
          </p:cNvPicPr>
          <p:nvPr/>
        </p:nvPicPr>
        <p:blipFill>
          <a:blip r:embed="rId3"/>
          <a:stretch>
            <a:fillRect/>
          </a:stretch>
        </p:blipFill>
        <p:spPr>
          <a:xfrm>
            <a:off x="836825" y="4682055"/>
            <a:ext cx="444501" cy="457200"/>
          </a:xfrm>
          <a:prstGeom prst="rect">
            <a:avLst/>
          </a:prstGeom>
        </p:spPr>
      </p:pic>
      <p:pic>
        <p:nvPicPr>
          <p:cNvPr id="9" name="Picture 8"/>
          <p:cNvPicPr>
            <a:picLocks noChangeAspect="1"/>
          </p:cNvPicPr>
          <p:nvPr/>
        </p:nvPicPr>
        <p:blipFill>
          <a:blip r:embed="rId4"/>
          <a:stretch>
            <a:fillRect/>
          </a:stretch>
        </p:blipFill>
        <p:spPr>
          <a:xfrm>
            <a:off x="834210" y="3825507"/>
            <a:ext cx="444500" cy="457200"/>
          </a:xfrm>
          <a:prstGeom prst="rect">
            <a:avLst/>
          </a:prstGeom>
        </p:spPr>
      </p:pic>
      <p:pic>
        <p:nvPicPr>
          <p:cNvPr id="10" name="Picture 9"/>
          <p:cNvPicPr>
            <a:picLocks noChangeAspect="1"/>
          </p:cNvPicPr>
          <p:nvPr/>
        </p:nvPicPr>
        <p:blipFill>
          <a:blip r:embed="rId5"/>
          <a:stretch>
            <a:fillRect/>
          </a:stretch>
        </p:blipFill>
        <p:spPr>
          <a:xfrm>
            <a:off x="841307" y="2999106"/>
            <a:ext cx="430306" cy="457200"/>
          </a:xfrm>
          <a:prstGeom prst="rect">
            <a:avLst/>
          </a:prstGeom>
        </p:spPr>
      </p:pic>
      <p:pic>
        <p:nvPicPr>
          <p:cNvPr id="11" name="Picture 10"/>
          <p:cNvPicPr>
            <a:picLocks noChangeAspect="1"/>
          </p:cNvPicPr>
          <p:nvPr/>
        </p:nvPicPr>
        <p:blipFill>
          <a:blip r:embed="rId6"/>
          <a:stretch>
            <a:fillRect/>
          </a:stretch>
        </p:blipFill>
        <p:spPr>
          <a:xfrm>
            <a:off x="864657" y="2085046"/>
            <a:ext cx="426594" cy="496147"/>
          </a:xfrm>
          <a:prstGeom prst="rect">
            <a:avLst/>
          </a:prstGeom>
        </p:spPr>
      </p:pic>
      <p:sp>
        <p:nvSpPr>
          <p:cNvPr id="38" name="Rectangle 37">
            <a:extLst>
              <a:ext uri="{FF2B5EF4-FFF2-40B4-BE49-F238E27FC236}">
                <a16:creationId xmlns:a16="http://schemas.microsoft.com/office/drawing/2014/main" id="{8F5C5EB1-1E69-41F7-8EC5-8002199E7B7A}"/>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3325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3E567-7C02-4279-BD3E-8F5A725C2D51}"/>
              </a:ext>
            </a:extLst>
          </p:cNvPr>
          <p:cNvSpPr>
            <a:spLocks noGrp="1"/>
          </p:cNvSpPr>
          <p:nvPr>
            <p:ph type="sldNum" sz="quarter" idx="4"/>
          </p:nvPr>
        </p:nvSpPr>
        <p:spPr/>
        <p:txBody>
          <a:bodyPr/>
          <a:lstStyle/>
          <a:p>
            <a:fld id="{3DF1AFCE-D540-41EE-B441-3ED6DEB25CDC}" type="slidenum">
              <a:rPr lang="en-US" smtClean="0"/>
              <a:pPr/>
              <a:t>25</a:t>
            </a:fld>
            <a:endParaRPr lang="en-US" dirty="0"/>
          </a:p>
        </p:txBody>
      </p:sp>
      <p:sp>
        <p:nvSpPr>
          <p:cNvPr id="8" name="Title 1">
            <a:extLst>
              <a:ext uri="{FF2B5EF4-FFF2-40B4-BE49-F238E27FC236}">
                <a16:creationId xmlns:a16="http://schemas.microsoft.com/office/drawing/2014/main" id="{3939FAD6-2EC6-4781-BC3B-9AC0679343D3}"/>
              </a:ext>
            </a:extLst>
          </p:cNvPr>
          <p:cNvSpPr txBox="1">
            <a:spLocks/>
          </p:cNvSpPr>
          <p:nvPr/>
        </p:nvSpPr>
        <p:spPr bwMode="gray">
          <a:xfrm>
            <a:off x="7024792" y="2409825"/>
            <a:ext cx="4577182" cy="1647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ct val="0"/>
              </a:spcBef>
              <a:spcAft>
                <a:spcPct val="0"/>
              </a:spcAft>
              <a:defRPr sz="5400" b="1" kern="1200">
                <a:solidFill>
                  <a:schemeClr val="bg1"/>
                </a:solidFill>
                <a:latin typeface="Arial"/>
                <a:ea typeface="ＭＳ Ｐゴシック" charset="0"/>
                <a:cs typeface="Arial"/>
              </a:defRPr>
            </a:lvl1pPr>
            <a:lvl2pPr algn="l" rtl="0" eaLnBrk="1" fontAlgn="base" hangingPunct="1">
              <a:spcBef>
                <a:spcPct val="0"/>
              </a:spcBef>
              <a:spcAft>
                <a:spcPct val="0"/>
              </a:spcAft>
              <a:defRPr sz="3600" b="1">
                <a:solidFill>
                  <a:srgbClr val="005F86"/>
                </a:solidFill>
                <a:latin typeface="Arial" charset="0"/>
                <a:ea typeface="ＭＳ Ｐゴシック" charset="0"/>
              </a:defRPr>
            </a:lvl2pPr>
            <a:lvl3pPr algn="l" rtl="0" eaLnBrk="1" fontAlgn="base" hangingPunct="1">
              <a:spcBef>
                <a:spcPct val="0"/>
              </a:spcBef>
              <a:spcAft>
                <a:spcPct val="0"/>
              </a:spcAft>
              <a:defRPr sz="3600" b="1">
                <a:solidFill>
                  <a:srgbClr val="005F86"/>
                </a:solidFill>
                <a:latin typeface="Arial" charset="0"/>
                <a:ea typeface="ＭＳ Ｐゴシック" charset="0"/>
              </a:defRPr>
            </a:lvl3pPr>
            <a:lvl4pPr algn="l" rtl="0" eaLnBrk="1" fontAlgn="base" hangingPunct="1">
              <a:spcBef>
                <a:spcPct val="0"/>
              </a:spcBef>
              <a:spcAft>
                <a:spcPct val="0"/>
              </a:spcAft>
              <a:defRPr sz="3600" b="1">
                <a:solidFill>
                  <a:srgbClr val="005F86"/>
                </a:solidFill>
                <a:latin typeface="Arial" charset="0"/>
                <a:ea typeface="ＭＳ Ｐゴシック" charset="0"/>
              </a:defRPr>
            </a:lvl4pPr>
            <a:lvl5pPr algn="l" rtl="0" eaLnBrk="1" fontAlgn="base" hangingPunct="1">
              <a:spcBef>
                <a:spcPct val="0"/>
              </a:spcBef>
              <a:spcAft>
                <a:spcPct val="0"/>
              </a:spcAft>
              <a:defRPr sz="3600" b="1">
                <a:solidFill>
                  <a:srgbClr val="005F86"/>
                </a:solidFill>
                <a:latin typeface="Arial" charset="0"/>
                <a:ea typeface="ＭＳ Ｐゴシック" charset="0"/>
              </a:defRPr>
            </a:lvl5pPr>
            <a:lvl6pPr marL="457189" algn="l" rtl="0" eaLnBrk="1" fontAlgn="base" hangingPunct="1">
              <a:spcBef>
                <a:spcPct val="0"/>
              </a:spcBef>
              <a:spcAft>
                <a:spcPct val="0"/>
              </a:spcAft>
              <a:defRPr sz="3600" b="1">
                <a:solidFill>
                  <a:srgbClr val="9E2A2F"/>
                </a:solidFill>
                <a:latin typeface="Arial" charset="0"/>
                <a:ea typeface="ＭＳ Ｐゴシック" charset="0"/>
              </a:defRPr>
            </a:lvl6pPr>
            <a:lvl7pPr marL="914377" algn="l" rtl="0" eaLnBrk="1" fontAlgn="base" hangingPunct="1">
              <a:spcBef>
                <a:spcPct val="0"/>
              </a:spcBef>
              <a:spcAft>
                <a:spcPct val="0"/>
              </a:spcAft>
              <a:defRPr sz="3600" b="1">
                <a:solidFill>
                  <a:srgbClr val="9E2A2F"/>
                </a:solidFill>
                <a:latin typeface="Arial" charset="0"/>
                <a:ea typeface="ＭＳ Ｐゴシック" charset="0"/>
              </a:defRPr>
            </a:lvl7pPr>
            <a:lvl8pPr marL="1371566" algn="l" rtl="0" eaLnBrk="1" fontAlgn="base" hangingPunct="1">
              <a:spcBef>
                <a:spcPct val="0"/>
              </a:spcBef>
              <a:spcAft>
                <a:spcPct val="0"/>
              </a:spcAft>
              <a:defRPr sz="3600" b="1">
                <a:solidFill>
                  <a:srgbClr val="9E2A2F"/>
                </a:solidFill>
                <a:latin typeface="Arial" charset="0"/>
                <a:ea typeface="ＭＳ Ｐゴシック" charset="0"/>
              </a:defRPr>
            </a:lvl8pPr>
            <a:lvl9pPr marL="1828754" algn="l" rtl="0" eaLnBrk="1" fontAlgn="base" hangingPunct="1">
              <a:spcBef>
                <a:spcPct val="0"/>
              </a:spcBef>
              <a:spcAft>
                <a:spcPct val="0"/>
              </a:spcAft>
              <a:defRPr sz="3600" b="1">
                <a:solidFill>
                  <a:srgbClr val="9E2A2F"/>
                </a:solidFill>
                <a:latin typeface="Arial" charset="0"/>
                <a:ea typeface="ＭＳ Ｐゴシック" charset="0"/>
              </a:defRPr>
            </a:lvl9pPr>
          </a:lstStyle>
          <a:p>
            <a:pPr>
              <a:spcBef>
                <a:spcPts val="1200"/>
              </a:spcBef>
              <a:spcAft>
                <a:spcPts val="1200"/>
              </a:spcAft>
            </a:pPr>
            <a:r>
              <a:rPr lang="en-US" sz="4400" dirty="0"/>
              <a:t>Thank you!</a:t>
            </a:r>
          </a:p>
        </p:txBody>
      </p:sp>
      <p:sp>
        <p:nvSpPr>
          <p:cNvPr id="4" name="Rectangle 3">
            <a:extLst>
              <a:ext uri="{FF2B5EF4-FFF2-40B4-BE49-F238E27FC236}">
                <a16:creationId xmlns:a16="http://schemas.microsoft.com/office/drawing/2014/main" id="{A44A1B4F-CB6F-435E-A25D-2B278AB69E89}"/>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26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en-US" dirty="0"/>
              <a:t>History of tobacco and smoking</a:t>
            </a:r>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3</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Here is a brief global history of tobacco and smoking. Tabaco was first discovered in America approximately 8.000 years ago. </a:t>
            </a:r>
          </a:p>
        </p:txBody>
      </p:sp>
      <p:grpSp>
        <p:nvGrpSpPr>
          <p:cNvPr id="24" name="Group 23">
            <a:extLst>
              <a:ext uri="{FF2B5EF4-FFF2-40B4-BE49-F238E27FC236}">
                <a16:creationId xmlns:a16="http://schemas.microsoft.com/office/drawing/2014/main" id="{D32AB3A6-4299-4B47-82EB-A8D9675BE9BB}"/>
              </a:ext>
            </a:extLst>
          </p:cNvPr>
          <p:cNvGrpSpPr/>
          <p:nvPr/>
        </p:nvGrpSpPr>
        <p:grpSpPr>
          <a:xfrm>
            <a:off x="-8930" y="1802919"/>
            <a:ext cx="1545927" cy="4137824"/>
            <a:chOff x="0" y="1966946"/>
            <a:chExt cx="1545927" cy="4137824"/>
          </a:xfrm>
        </p:grpSpPr>
        <p:sp>
          <p:nvSpPr>
            <p:cNvPr id="4" name="Oval 3">
              <a:extLst>
                <a:ext uri="{FF2B5EF4-FFF2-40B4-BE49-F238E27FC236}">
                  <a16:creationId xmlns:a16="http://schemas.microsoft.com/office/drawing/2014/main" id="{188EDEED-5CB7-4999-8071-F2B720F55AD0}"/>
                </a:ext>
              </a:extLst>
            </p:cNvPr>
            <p:cNvSpPr/>
            <p:nvPr/>
          </p:nvSpPr>
          <p:spPr>
            <a:xfrm>
              <a:off x="190773" y="2072200"/>
              <a:ext cx="1355154" cy="3927315"/>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689AA19-4D9A-4ABF-B24B-690A4BFED274}"/>
                </a:ext>
              </a:extLst>
            </p:cNvPr>
            <p:cNvSpPr/>
            <p:nvPr/>
          </p:nvSpPr>
          <p:spPr>
            <a:xfrm>
              <a:off x="0" y="1966946"/>
              <a:ext cx="1355154" cy="4137824"/>
            </a:xfrm>
            <a:prstGeom prst="ellipse">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lowchart: Connector 15">
            <a:extLst>
              <a:ext uri="{FF2B5EF4-FFF2-40B4-BE49-F238E27FC236}">
                <a16:creationId xmlns:a16="http://schemas.microsoft.com/office/drawing/2014/main" id="{69C111BA-3414-48F8-8129-5B898123E287}"/>
              </a:ext>
            </a:extLst>
          </p:cNvPr>
          <p:cNvSpPr/>
          <p:nvPr/>
        </p:nvSpPr>
        <p:spPr>
          <a:xfrm>
            <a:off x="1031248" y="1964466"/>
            <a:ext cx="91440" cy="91440"/>
          </a:xfrm>
          <a:prstGeom prst="flowChartConnector">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0CE9971C-B0B4-4FA3-8B2A-2461DBAD5498}"/>
              </a:ext>
            </a:extLst>
          </p:cNvPr>
          <p:cNvSpPr/>
          <p:nvPr/>
        </p:nvSpPr>
        <p:spPr>
          <a:xfrm>
            <a:off x="1333557" y="2573780"/>
            <a:ext cx="91440" cy="91440"/>
          </a:xfrm>
          <a:prstGeom prst="flowChartConnector">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Connector 41">
            <a:extLst>
              <a:ext uri="{FF2B5EF4-FFF2-40B4-BE49-F238E27FC236}">
                <a16:creationId xmlns:a16="http://schemas.microsoft.com/office/drawing/2014/main" id="{B6FE6FDC-A5D7-4FDA-B06E-92CAACE7DF76}"/>
              </a:ext>
            </a:extLst>
          </p:cNvPr>
          <p:cNvSpPr/>
          <p:nvPr/>
        </p:nvSpPr>
        <p:spPr>
          <a:xfrm>
            <a:off x="1456003" y="3296396"/>
            <a:ext cx="91440" cy="91440"/>
          </a:xfrm>
          <a:prstGeom prst="flowChartConnector">
            <a:avLst/>
          </a:prstGeom>
          <a:solidFill>
            <a:srgbClr val="B4E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Connector 42">
            <a:extLst>
              <a:ext uri="{FF2B5EF4-FFF2-40B4-BE49-F238E27FC236}">
                <a16:creationId xmlns:a16="http://schemas.microsoft.com/office/drawing/2014/main" id="{06D48EE5-C74C-4CA9-8B75-AF4409644D9A}"/>
              </a:ext>
            </a:extLst>
          </p:cNvPr>
          <p:cNvSpPr/>
          <p:nvPr/>
        </p:nvSpPr>
        <p:spPr>
          <a:xfrm>
            <a:off x="1508135" y="3914727"/>
            <a:ext cx="91440" cy="91440"/>
          </a:xfrm>
          <a:prstGeom prst="flowChartConnector">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a:extLst>
              <a:ext uri="{FF2B5EF4-FFF2-40B4-BE49-F238E27FC236}">
                <a16:creationId xmlns:a16="http://schemas.microsoft.com/office/drawing/2014/main" id="{DFBBBEEF-92F2-48E6-A6B7-B69EA6EB3BB9}"/>
              </a:ext>
            </a:extLst>
          </p:cNvPr>
          <p:cNvSpPr/>
          <p:nvPr/>
        </p:nvSpPr>
        <p:spPr>
          <a:xfrm>
            <a:off x="1305339" y="5203691"/>
            <a:ext cx="91440" cy="91440"/>
          </a:xfrm>
          <a:prstGeom prst="flowChartConnector">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10100734-BD03-4892-A10A-979288E228D9}"/>
              </a:ext>
            </a:extLst>
          </p:cNvPr>
          <p:cNvSpPr/>
          <p:nvPr/>
        </p:nvSpPr>
        <p:spPr>
          <a:xfrm>
            <a:off x="1462415" y="4481194"/>
            <a:ext cx="91440" cy="91440"/>
          </a:xfrm>
          <a:prstGeom prst="flowChartConnector">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76255146-A87A-4A98-B2FB-19CF5CA5A33A}"/>
              </a:ext>
            </a:extLst>
          </p:cNvPr>
          <p:cNvSpPr/>
          <p:nvPr/>
        </p:nvSpPr>
        <p:spPr>
          <a:xfrm rot="10800000">
            <a:off x="1272612" y="1944518"/>
            <a:ext cx="855194" cy="131336"/>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Right 46">
            <a:extLst>
              <a:ext uri="{FF2B5EF4-FFF2-40B4-BE49-F238E27FC236}">
                <a16:creationId xmlns:a16="http://schemas.microsoft.com/office/drawing/2014/main" id="{96BF08D0-467C-4F60-A718-2F3EAB6D9BB4}"/>
              </a:ext>
            </a:extLst>
          </p:cNvPr>
          <p:cNvSpPr/>
          <p:nvPr/>
        </p:nvSpPr>
        <p:spPr>
          <a:xfrm rot="10800000">
            <a:off x="1549268" y="2553818"/>
            <a:ext cx="855194" cy="131336"/>
          </a:xfrm>
          <a:prstGeom prst="rightArrow">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Right 47">
            <a:extLst>
              <a:ext uri="{FF2B5EF4-FFF2-40B4-BE49-F238E27FC236}">
                <a16:creationId xmlns:a16="http://schemas.microsoft.com/office/drawing/2014/main" id="{BD05824D-98EC-4672-A2D3-C6747B99F23D}"/>
              </a:ext>
            </a:extLst>
          </p:cNvPr>
          <p:cNvSpPr/>
          <p:nvPr/>
        </p:nvSpPr>
        <p:spPr>
          <a:xfrm rot="10800000">
            <a:off x="1658600" y="3274206"/>
            <a:ext cx="855194" cy="131336"/>
          </a:xfrm>
          <a:prstGeom prst="rightArrow">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rrow: Right 48">
            <a:extLst>
              <a:ext uri="{FF2B5EF4-FFF2-40B4-BE49-F238E27FC236}">
                <a16:creationId xmlns:a16="http://schemas.microsoft.com/office/drawing/2014/main" id="{AA27DAFF-D36F-40C9-BD86-3EB12DBE99C3}"/>
              </a:ext>
            </a:extLst>
          </p:cNvPr>
          <p:cNvSpPr/>
          <p:nvPr/>
        </p:nvSpPr>
        <p:spPr>
          <a:xfrm rot="10800000">
            <a:off x="1718701" y="3895389"/>
            <a:ext cx="855194" cy="131336"/>
          </a:xfrm>
          <a:prstGeom prst="rightArrow">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Right 49">
            <a:extLst>
              <a:ext uri="{FF2B5EF4-FFF2-40B4-BE49-F238E27FC236}">
                <a16:creationId xmlns:a16="http://schemas.microsoft.com/office/drawing/2014/main" id="{68120F2F-BA26-49D0-B0D0-05445817FE1A}"/>
              </a:ext>
            </a:extLst>
          </p:cNvPr>
          <p:cNvSpPr/>
          <p:nvPr/>
        </p:nvSpPr>
        <p:spPr>
          <a:xfrm rot="10800000">
            <a:off x="1632994" y="4461246"/>
            <a:ext cx="855194" cy="131336"/>
          </a:xfrm>
          <a:prstGeom prst="rightArrow">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rrow: Right 50">
            <a:extLst>
              <a:ext uri="{FF2B5EF4-FFF2-40B4-BE49-F238E27FC236}">
                <a16:creationId xmlns:a16="http://schemas.microsoft.com/office/drawing/2014/main" id="{81073072-AA74-4C5F-9E22-BBF37D9DD80A}"/>
              </a:ext>
            </a:extLst>
          </p:cNvPr>
          <p:cNvSpPr/>
          <p:nvPr/>
        </p:nvSpPr>
        <p:spPr>
          <a:xfrm rot="10800000">
            <a:off x="1570972" y="5185347"/>
            <a:ext cx="855194" cy="131336"/>
          </a:xfrm>
          <a:prstGeom prst="rightArrow">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
            <a:extLst>
              <a:ext uri="{FF2B5EF4-FFF2-40B4-BE49-F238E27FC236}">
                <a16:creationId xmlns:a16="http://schemas.microsoft.com/office/drawing/2014/main" id="{87363744-09D0-4299-9861-1060C2C7C26F}"/>
              </a:ext>
            </a:extLst>
          </p:cNvPr>
          <p:cNvSpPr txBox="1">
            <a:spLocks/>
          </p:cNvSpPr>
          <p:nvPr/>
        </p:nvSpPr>
        <p:spPr bwMode="auto">
          <a:xfrm>
            <a:off x="2196199" y="1627863"/>
            <a:ext cx="3213665" cy="859980"/>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chemeClr val="accent1"/>
                </a:solidFill>
                <a:latin typeface="+mj-lt"/>
              </a:rPr>
              <a:t>1559</a:t>
            </a:r>
          </a:p>
          <a:p>
            <a:pPr marL="0" indent="0">
              <a:buNone/>
            </a:pPr>
            <a:r>
              <a:rPr lang="en-US" sz="1100" dirty="0">
                <a:solidFill>
                  <a:schemeClr val="accent1"/>
                </a:solidFill>
                <a:latin typeface="+mj-lt"/>
              </a:rPr>
              <a:t>Jean </a:t>
            </a:r>
            <a:r>
              <a:rPr lang="en-US" sz="1100" dirty="0" err="1">
                <a:solidFill>
                  <a:schemeClr val="accent1"/>
                </a:solidFill>
                <a:latin typeface="+mj-lt"/>
              </a:rPr>
              <a:t>Nicot</a:t>
            </a:r>
            <a:r>
              <a:rPr lang="en-US" sz="1100" dirty="0">
                <a:solidFill>
                  <a:schemeClr val="accent1"/>
                </a:solidFill>
                <a:latin typeface="+mj-lt"/>
              </a:rPr>
              <a:t> de Villemain (the French ambassador in Portugal) sends 1.500 tobacco leaves to Francis II and </a:t>
            </a:r>
            <a:r>
              <a:rPr lang="en-US" sz="1100" b="1" dirty="0">
                <a:solidFill>
                  <a:schemeClr val="accent1"/>
                </a:solidFill>
                <a:latin typeface="+mj-lt"/>
              </a:rPr>
              <a:t>Caterina de Medici </a:t>
            </a:r>
            <a:r>
              <a:rPr lang="en-US" sz="1100" dirty="0">
                <a:solidFill>
                  <a:schemeClr val="accent1"/>
                </a:solidFill>
                <a:latin typeface="+mj-lt"/>
              </a:rPr>
              <a:t>for treating their migraines.</a:t>
            </a:r>
          </a:p>
          <a:p>
            <a:pPr marL="1587" indent="0">
              <a:buFont typeface="Arial"/>
              <a:buNone/>
            </a:pPr>
            <a:endParaRPr lang="en-US" sz="1400" dirty="0">
              <a:solidFill>
                <a:schemeClr val="accent1"/>
              </a:solidFill>
            </a:endParaRPr>
          </a:p>
        </p:txBody>
      </p:sp>
      <p:sp>
        <p:nvSpPr>
          <p:cNvPr id="54" name="Text Placeholder 1">
            <a:extLst>
              <a:ext uri="{FF2B5EF4-FFF2-40B4-BE49-F238E27FC236}">
                <a16:creationId xmlns:a16="http://schemas.microsoft.com/office/drawing/2014/main" id="{75369EF7-8CD9-4AC8-AA95-1DBD7A362D99}"/>
              </a:ext>
            </a:extLst>
          </p:cNvPr>
          <p:cNvSpPr txBox="1">
            <a:spLocks/>
          </p:cNvSpPr>
          <p:nvPr/>
        </p:nvSpPr>
        <p:spPr bwMode="auto">
          <a:xfrm>
            <a:off x="2426166" y="2399227"/>
            <a:ext cx="3776558" cy="75130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30BAA6"/>
                </a:solidFill>
                <a:latin typeface="+mj-lt"/>
              </a:rPr>
              <a:t>Late 16</a:t>
            </a:r>
            <a:r>
              <a:rPr lang="en-US" sz="1100" b="1" baseline="30000" dirty="0">
                <a:solidFill>
                  <a:srgbClr val="30BAA6"/>
                </a:solidFill>
                <a:latin typeface="+mj-lt"/>
              </a:rPr>
              <a:t>th</a:t>
            </a:r>
            <a:r>
              <a:rPr lang="en-US" sz="1100" b="1" dirty="0">
                <a:solidFill>
                  <a:srgbClr val="30BAA6"/>
                </a:solidFill>
                <a:latin typeface="+mj-lt"/>
              </a:rPr>
              <a:t> century</a:t>
            </a:r>
          </a:p>
          <a:p>
            <a:pPr marL="1587" indent="0">
              <a:buFont typeface="Arial"/>
              <a:buNone/>
            </a:pPr>
            <a:r>
              <a:rPr lang="en-US" sz="1100" dirty="0">
                <a:solidFill>
                  <a:schemeClr val="accent1"/>
                </a:solidFill>
              </a:rPr>
              <a:t>Tobacco first arrived in the Ottoman Empire in the </a:t>
            </a:r>
            <a:r>
              <a:rPr lang="en-US" sz="1100" b="1" dirty="0">
                <a:solidFill>
                  <a:schemeClr val="accent1"/>
                </a:solidFill>
              </a:rPr>
              <a:t>late 16</a:t>
            </a:r>
            <a:r>
              <a:rPr lang="en-US" sz="1100" b="1" baseline="30000" dirty="0">
                <a:solidFill>
                  <a:schemeClr val="accent1"/>
                </a:solidFill>
              </a:rPr>
              <a:t>th</a:t>
            </a:r>
            <a:r>
              <a:rPr lang="en-US" sz="1100" b="1" dirty="0">
                <a:solidFill>
                  <a:schemeClr val="accent1"/>
                </a:solidFill>
              </a:rPr>
              <a:t> century</a:t>
            </a:r>
            <a:r>
              <a:rPr lang="en-US" sz="1100" dirty="0">
                <a:solidFill>
                  <a:schemeClr val="accent1"/>
                </a:solidFill>
              </a:rPr>
              <a:t> where it became prescribed medicine for many ailments.</a:t>
            </a:r>
          </a:p>
        </p:txBody>
      </p:sp>
      <p:sp>
        <p:nvSpPr>
          <p:cNvPr id="55" name="Text Placeholder 1">
            <a:extLst>
              <a:ext uri="{FF2B5EF4-FFF2-40B4-BE49-F238E27FC236}">
                <a16:creationId xmlns:a16="http://schemas.microsoft.com/office/drawing/2014/main" id="{7490C217-58B8-4A34-9C5A-9433CB53E0F1}"/>
              </a:ext>
            </a:extLst>
          </p:cNvPr>
          <p:cNvSpPr txBox="1">
            <a:spLocks/>
          </p:cNvSpPr>
          <p:nvPr/>
        </p:nvSpPr>
        <p:spPr bwMode="auto">
          <a:xfrm>
            <a:off x="2551012" y="3148645"/>
            <a:ext cx="3092513" cy="582662"/>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B4E9FF"/>
                </a:solidFill>
                <a:latin typeface="+mj-lt"/>
              </a:rPr>
              <a:t>17</a:t>
            </a:r>
            <a:r>
              <a:rPr lang="en-US" sz="1100" b="1" baseline="30000" dirty="0">
                <a:solidFill>
                  <a:srgbClr val="B4E9FF"/>
                </a:solidFill>
                <a:latin typeface="+mj-lt"/>
              </a:rPr>
              <a:t>th</a:t>
            </a:r>
            <a:r>
              <a:rPr lang="en-US" sz="1100" b="1" dirty="0">
                <a:solidFill>
                  <a:srgbClr val="B4E9FF"/>
                </a:solidFill>
                <a:latin typeface="+mj-lt"/>
              </a:rPr>
              <a:t> century</a:t>
            </a:r>
          </a:p>
          <a:p>
            <a:pPr marL="1587" indent="0">
              <a:buFont typeface="Arial"/>
              <a:buNone/>
            </a:pPr>
            <a:r>
              <a:rPr lang="en-US" sz="1100" b="1" dirty="0">
                <a:solidFill>
                  <a:schemeClr val="accent1"/>
                </a:solidFill>
              </a:rPr>
              <a:t>James I of England </a:t>
            </a:r>
            <a:r>
              <a:rPr lang="en-US" sz="1100" dirty="0">
                <a:solidFill>
                  <a:schemeClr val="accent1"/>
                </a:solidFill>
              </a:rPr>
              <a:t>(1566 – 1625) published the first anti-smoking manifesto.</a:t>
            </a:r>
          </a:p>
        </p:txBody>
      </p:sp>
      <p:sp>
        <p:nvSpPr>
          <p:cNvPr id="56" name="Text Placeholder 1">
            <a:extLst>
              <a:ext uri="{FF2B5EF4-FFF2-40B4-BE49-F238E27FC236}">
                <a16:creationId xmlns:a16="http://schemas.microsoft.com/office/drawing/2014/main" id="{918A7191-ABBC-465A-B201-9BBE599FBD13}"/>
              </a:ext>
            </a:extLst>
          </p:cNvPr>
          <p:cNvSpPr txBox="1">
            <a:spLocks/>
          </p:cNvSpPr>
          <p:nvPr/>
        </p:nvSpPr>
        <p:spPr bwMode="auto">
          <a:xfrm>
            <a:off x="2575255" y="3697175"/>
            <a:ext cx="3092513" cy="619046"/>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79989"/>
                </a:solidFill>
                <a:latin typeface="+mj-lt"/>
              </a:rPr>
              <a:t>1690</a:t>
            </a:r>
          </a:p>
          <a:p>
            <a:pPr marL="1587" indent="0">
              <a:buFont typeface="Arial"/>
              <a:buNone/>
            </a:pPr>
            <a:r>
              <a:rPr lang="en-US" sz="1100" dirty="0">
                <a:solidFill>
                  <a:schemeClr val="accent1"/>
                </a:solidFill>
              </a:rPr>
              <a:t>Agronomist </a:t>
            </a:r>
            <a:r>
              <a:rPr lang="en-US" sz="1100" b="1" dirty="0">
                <a:solidFill>
                  <a:schemeClr val="accent1"/>
                </a:solidFill>
              </a:rPr>
              <a:t>Jean de la Quintinie </a:t>
            </a:r>
            <a:r>
              <a:rPr lang="en-US" sz="1100" dirty="0">
                <a:solidFill>
                  <a:schemeClr val="accent1"/>
                </a:solidFill>
              </a:rPr>
              <a:t>discovers the anti-insecticide properties of tobacco. </a:t>
            </a:r>
          </a:p>
        </p:txBody>
      </p:sp>
      <p:sp>
        <p:nvSpPr>
          <p:cNvPr id="57" name="Text Placeholder 1">
            <a:extLst>
              <a:ext uri="{FF2B5EF4-FFF2-40B4-BE49-F238E27FC236}">
                <a16:creationId xmlns:a16="http://schemas.microsoft.com/office/drawing/2014/main" id="{3C01CD28-589F-40A9-A3B3-F162714DCACE}"/>
              </a:ext>
            </a:extLst>
          </p:cNvPr>
          <p:cNvSpPr txBox="1">
            <a:spLocks/>
          </p:cNvSpPr>
          <p:nvPr/>
        </p:nvSpPr>
        <p:spPr bwMode="auto">
          <a:xfrm>
            <a:off x="2508450" y="4277948"/>
            <a:ext cx="3092513" cy="582662"/>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091D0"/>
                </a:solidFill>
                <a:latin typeface="+mj-lt"/>
              </a:rPr>
              <a:t>1832</a:t>
            </a:r>
          </a:p>
          <a:p>
            <a:pPr marL="1587" indent="0">
              <a:buFont typeface="Arial"/>
              <a:buNone/>
            </a:pPr>
            <a:r>
              <a:rPr lang="en-US" sz="1100" dirty="0">
                <a:solidFill>
                  <a:schemeClr val="accent1"/>
                </a:solidFill>
              </a:rPr>
              <a:t>Turkish and Egyptian gunners twist tobacco leaves in a thin paper sheet – this is the </a:t>
            </a:r>
            <a:r>
              <a:rPr lang="en-US" sz="1100" b="1" dirty="0">
                <a:solidFill>
                  <a:schemeClr val="accent1"/>
                </a:solidFill>
              </a:rPr>
              <a:t>precursor of modern-day cigarette. </a:t>
            </a:r>
          </a:p>
        </p:txBody>
      </p:sp>
      <p:sp>
        <p:nvSpPr>
          <p:cNvPr id="58" name="Text Placeholder 1">
            <a:extLst>
              <a:ext uri="{FF2B5EF4-FFF2-40B4-BE49-F238E27FC236}">
                <a16:creationId xmlns:a16="http://schemas.microsoft.com/office/drawing/2014/main" id="{C9516B54-5585-4419-A67D-50AF0D6310FE}"/>
              </a:ext>
            </a:extLst>
          </p:cNvPr>
          <p:cNvSpPr txBox="1">
            <a:spLocks/>
          </p:cNvSpPr>
          <p:nvPr/>
        </p:nvSpPr>
        <p:spPr bwMode="auto">
          <a:xfrm>
            <a:off x="2451211" y="5003800"/>
            <a:ext cx="3092513" cy="582662"/>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1BEDC"/>
                </a:solidFill>
                <a:latin typeface="+mj-lt"/>
              </a:rPr>
              <a:t>1864</a:t>
            </a:r>
          </a:p>
          <a:p>
            <a:pPr marL="1587" indent="0">
              <a:buFont typeface="Arial"/>
              <a:buNone/>
            </a:pPr>
            <a:r>
              <a:rPr lang="en-US" sz="1100" dirty="0">
                <a:solidFill>
                  <a:schemeClr val="accent1"/>
                </a:solidFill>
              </a:rPr>
              <a:t>First </a:t>
            </a:r>
            <a:r>
              <a:rPr lang="en-US" sz="1100" b="1" dirty="0">
                <a:solidFill>
                  <a:schemeClr val="accent1"/>
                </a:solidFill>
              </a:rPr>
              <a:t>cigarette factory </a:t>
            </a:r>
            <a:r>
              <a:rPr lang="en-US" sz="1100" dirty="0">
                <a:solidFill>
                  <a:schemeClr val="accent1"/>
                </a:solidFill>
              </a:rPr>
              <a:t>is opened in the USA with a yearly production of 20 million cigarettes. </a:t>
            </a:r>
          </a:p>
        </p:txBody>
      </p:sp>
      <p:sp>
        <p:nvSpPr>
          <p:cNvPr id="64" name="Flowchart: Connector 63">
            <a:extLst>
              <a:ext uri="{FF2B5EF4-FFF2-40B4-BE49-F238E27FC236}">
                <a16:creationId xmlns:a16="http://schemas.microsoft.com/office/drawing/2014/main" id="{BFF1DFB3-EFBE-4A17-916E-47E0E28A666D}"/>
              </a:ext>
            </a:extLst>
          </p:cNvPr>
          <p:cNvSpPr/>
          <p:nvPr/>
        </p:nvSpPr>
        <p:spPr>
          <a:xfrm>
            <a:off x="959821" y="5762731"/>
            <a:ext cx="91440" cy="91440"/>
          </a:xfrm>
          <a:prstGeom prst="flowChartConnector">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rrow: Right 65">
            <a:extLst>
              <a:ext uri="{FF2B5EF4-FFF2-40B4-BE49-F238E27FC236}">
                <a16:creationId xmlns:a16="http://schemas.microsoft.com/office/drawing/2014/main" id="{6E79616A-11B1-4066-99F9-759DE424EDE1}"/>
              </a:ext>
            </a:extLst>
          </p:cNvPr>
          <p:cNvSpPr/>
          <p:nvPr/>
        </p:nvSpPr>
        <p:spPr>
          <a:xfrm rot="10800000">
            <a:off x="1309103" y="5742783"/>
            <a:ext cx="855194" cy="131336"/>
          </a:xfrm>
          <a:prstGeom prst="rightArrow">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 Placeholder 1">
            <a:extLst>
              <a:ext uri="{FF2B5EF4-FFF2-40B4-BE49-F238E27FC236}">
                <a16:creationId xmlns:a16="http://schemas.microsoft.com/office/drawing/2014/main" id="{2878F3C6-5668-47D2-A8BB-1CD06736D33D}"/>
              </a:ext>
            </a:extLst>
          </p:cNvPr>
          <p:cNvSpPr txBox="1">
            <a:spLocks/>
          </p:cNvSpPr>
          <p:nvPr/>
        </p:nvSpPr>
        <p:spPr bwMode="auto">
          <a:xfrm>
            <a:off x="2206853" y="5596565"/>
            <a:ext cx="3436672" cy="582662"/>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07681"/>
                </a:solidFill>
                <a:latin typeface="+mj-lt"/>
              </a:rPr>
              <a:t>1881</a:t>
            </a:r>
          </a:p>
          <a:p>
            <a:pPr marL="1587" indent="0">
              <a:buFont typeface="Arial"/>
              <a:buNone/>
            </a:pPr>
            <a:r>
              <a:rPr lang="en-US" sz="1100" b="1" dirty="0">
                <a:solidFill>
                  <a:schemeClr val="accent1"/>
                </a:solidFill>
              </a:rPr>
              <a:t>James Bonsack </a:t>
            </a:r>
            <a:r>
              <a:rPr lang="en-US" sz="1100" dirty="0">
                <a:solidFill>
                  <a:schemeClr val="accent1"/>
                </a:solidFill>
              </a:rPr>
              <a:t>invents the cigarette rolling machine which produces 120.000 pieces daily.</a:t>
            </a:r>
          </a:p>
        </p:txBody>
      </p:sp>
      <p:sp>
        <p:nvSpPr>
          <p:cNvPr id="59" name="Rectangle 58">
            <a:extLst>
              <a:ext uri="{FF2B5EF4-FFF2-40B4-BE49-F238E27FC236}">
                <a16:creationId xmlns:a16="http://schemas.microsoft.com/office/drawing/2014/main" id="{2E7D8DAB-4173-4C2B-ABE9-74A3AFC0726E}"/>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7234A4E-DAA2-40BF-88F6-8924C762DF6F}"/>
              </a:ext>
            </a:extLst>
          </p:cNvPr>
          <p:cNvPicPr>
            <a:picLocks noChangeAspect="1"/>
          </p:cNvPicPr>
          <p:nvPr/>
        </p:nvPicPr>
        <p:blipFill>
          <a:blip r:embed="rId2"/>
          <a:stretch>
            <a:fillRect/>
          </a:stretch>
        </p:blipFill>
        <p:spPr>
          <a:xfrm>
            <a:off x="6213913" y="1768823"/>
            <a:ext cx="2358587" cy="2077615"/>
          </a:xfrm>
          <a:prstGeom prst="rect">
            <a:avLst/>
          </a:prstGeom>
        </p:spPr>
      </p:pic>
      <p:pic>
        <p:nvPicPr>
          <p:cNvPr id="9" name="Picture 8">
            <a:extLst>
              <a:ext uri="{FF2B5EF4-FFF2-40B4-BE49-F238E27FC236}">
                <a16:creationId xmlns:a16="http://schemas.microsoft.com/office/drawing/2014/main" id="{E2071822-0FA4-4FC9-9663-B87BEB24E68A}"/>
              </a:ext>
            </a:extLst>
          </p:cNvPr>
          <p:cNvPicPr>
            <a:picLocks noChangeAspect="1"/>
          </p:cNvPicPr>
          <p:nvPr/>
        </p:nvPicPr>
        <p:blipFill>
          <a:blip r:embed="rId3"/>
          <a:stretch>
            <a:fillRect/>
          </a:stretch>
        </p:blipFill>
        <p:spPr>
          <a:xfrm>
            <a:off x="8121476" y="3899613"/>
            <a:ext cx="1562074" cy="2246009"/>
          </a:xfrm>
          <a:prstGeom prst="rect">
            <a:avLst/>
          </a:prstGeom>
        </p:spPr>
      </p:pic>
      <p:pic>
        <p:nvPicPr>
          <p:cNvPr id="11" name="Picture 10">
            <a:extLst>
              <a:ext uri="{FF2B5EF4-FFF2-40B4-BE49-F238E27FC236}">
                <a16:creationId xmlns:a16="http://schemas.microsoft.com/office/drawing/2014/main" id="{014D9BFC-B3AC-43D4-B4BD-A9473CD56929}"/>
              </a:ext>
            </a:extLst>
          </p:cNvPr>
          <p:cNvPicPr>
            <a:picLocks noChangeAspect="1"/>
          </p:cNvPicPr>
          <p:nvPr/>
        </p:nvPicPr>
        <p:blipFill>
          <a:blip r:embed="rId4"/>
          <a:stretch>
            <a:fillRect/>
          </a:stretch>
        </p:blipFill>
        <p:spPr>
          <a:xfrm>
            <a:off x="6213913" y="4003339"/>
            <a:ext cx="1728614" cy="2068783"/>
          </a:xfrm>
          <a:prstGeom prst="rect">
            <a:avLst/>
          </a:prstGeom>
        </p:spPr>
      </p:pic>
      <p:pic>
        <p:nvPicPr>
          <p:cNvPr id="13" name="Picture 12">
            <a:extLst>
              <a:ext uri="{FF2B5EF4-FFF2-40B4-BE49-F238E27FC236}">
                <a16:creationId xmlns:a16="http://schemas.microsoft.com/office/drawing/2014/main" id="{2423D760-4C38-42FE-88FE-D4DD10F140C3}"/>
              </a:ext>
            </a:extLst>
          </p:cNvPr>
          <p:cNvPicPr>
            <a:picLocks noChangeAspect="1"/>
          </p:cNvPicPr>
          <p:nvPr/>
        </p:nvPicPr>
        <p:blipFill>
          <a:blip r:embed="rId5"/>
          <a:stretch>
            <a:fillRect/>
          </a:stretch>
        </p:blipFill>
        <p:spPr>
          <a:xfrm>
            <a:off x="9925753" y="3917425"/>
            <a:ext cx="1562073" cy="2243311"/>
          </a:xfrm>
          <a:prstGeom prst="rect">
            <a:avLst/>
          </a:prstGeom>
        </p:spPr>
      </p:pic>
      <p:pic>
        <p:nvPicPr>
          <p:cNvPr id="15" name="Picture 14">
            <a:extLst>
              <a:ext uri="{FF2B5EF4-FFF2-40B4-BE49-F238E27FC236}">
                <a16:creationId xmlns:a16="http://schemas.microsoft.com/office/drawing/2014/main" id="{FD822793-4F19-43EF-B67B-72DFB88F3239}"/>
              </a:ext>
            </a:extLst>
          </p:cNvPr>
          <p:cNvPicPr>
            <a:picLocks noChangeAspect="1"/>
          </p:cNvPicPr>
          <p:nvPr/>
        </p:nvPicPr>
        <p:blipFill>
          <a:blip r:embed="rId6"/>
          <a:stretch>
            <a:fillRect/>
          </a:stretch>
        </p:blipFill>
        <p:spPr>
          <a:xfrm>
            <a:off x="8740203" y="1882808"/>
            <a:ext cx="3158961" cy="1798566"/>
          </a:xfrm>
          <a:prstGeom prst="rect">
            <a:avLst/>
          </a:prstGeom>
        </p:spPr>
      </p:pic>
    </p:spTree>
    <p:extLst>
      <p:ext uri="{BB962C8B-B14F-4D97-AF65-F5344CB8AC3E}">
        <p14:creationId xmlns:p14="http://schemas.microsoft.com/office/powerpoint/2010/main" val="169942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en-US" dirty="0"/>
              <a:t>History of tobacco and smoking</a:t>
            </a:r>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4</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en-US" sz="1400" dirty="0">
                <a:solidFill>
                  <a:schemeClr val="accent1"/>
                </a:solidFill>
              </a:rPr>
              <a:t>Here is a brief global history of tobacco and smoking. Tabaco was first discovered in America approximately 8.000 years ago. </a:t>
            </a:r>
          </a:p>
        </p:txBody>
      </p:sp>
      <p:grpSp>
        <p:nvGrpSpPr>
          <p:cNvPr id="24" name="Group 23">
            <a:extLst>
              <a:ext uri="{FF2B5EF4-FFF2-40B4-BE49-F238E27FC236}">
                <a16:creationId xmlns:a16="http://schemas.microsoft.com/office/drawing/2014/main" id="{D32AB3A6-4299-4B47-82EB-A8D9675BE9BB}"/>
              </a:ext>
            </a:extLst>
          </p:cNvPr>
          <p:cNvGrpSpPr/>
          <p:nvPr/>
        </p:nvGrpSpPr>
        <p:grpSpPr>
          <a:xfrm>
            <a:off x="-12403" y="1826477"/>
            <a:ext cx="1545927" cy="4137824"/>
            <a:chOff x="0" y="1966946"/>
            <a:chExt cx="1545927" cy="4137824"/>
          </a:xfrm>
        </p:grpSpPr>
        <p:sp>
          <p:nvSpPr>
            <p:cNvPr id="4" name="Oval 3">
              <a:extLst>
                <a:ext uri="{FF2B5EF4-FFF2-40B4-BE49-F238E27FC236}">
                  <a16:creationId xmlns:a16="http://schemas.microsoft.com/office/drawing/2014/main" id="{188EDEED-5CB7-4999-8071-F2B720F55AD0}"/>
                </a:ext>
              </a:extLst>
            </p:cNvPr>
            <p:cNvSpPr/>
            <p:nvPr/>
          </p:nvSpPr>
          <p:spPr>
            <a:xfrm>
              <a:off x="190773" y="2072200"/>
              <a:ext cx="1355154" cy="3927315"/>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689AA19-4D9A-4ABF-B24B-690A4BFED274}"/>
                </a:ext>
              </a:extLst>
            </p:cNvPr>
            <p:cNvSpPr/>
            <p:nvPr/>
          </p:nvSpPr>
          <p:spPr>
            <a:xfrm>
              <a:off x="0" y="1966946"/>
              <a:ext cx="1355154" cy="4137824"/>
            </a:xfrm>
            <a:prstGeom prst="ellipse">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lowchart: Connector 15">
            <a:extLst>
              <a:ext uri="{FF2B5EF4-FFF2-40B4-BE49-F238E27FC236}">
                <a16:creationId xmlns:a16="http://schemas.microsoft.com/office/drawing/2014/main" id="{69C111BA-3414-48F8-8129-5B898123E287}"/>
              </a:ext>
            </a:extLst>
          </p:cNvPr>
          <p:cNvSpPr/>
          <p:nvPr/>
        </p:nvSpPr>
        <p:spPr>
          <a:xfrm>
            <a:off x="1031248" y="1964466"/>
            <a:ext cx="91440" cy="91440"/>
          </a:xfrm>
          <a:prstGeom prst="flowChartConnector">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0CE9971C-B0B4-4FA3-8B2A-2461DBAD5498}"/>
              </a:ext>
            </a:extLst>
          </p:cNvPr>
          <p:cNvSpPr/>
          <p:nvPr/>
        </p:nvSpPr>
        <p:spPr>
          <a:xfrm>
            <a:off x="1333557" y="2573780"/>
            <a:ext cx="91440" cy="91440"/>
          </a:xfrm>
          <a:prstGeom prst="flowChartConnector">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Connector 41">
            <a:extLst>
              <a:ext uri="{FF2B5EF4-FFF2-40B4-BE49-F238E27FC236}">
                <a16:creationId xmlns:a16="http://schemas.microsoft.com/office/drawing/2014/main" id="{B6FE6FDC-A5D7-4FDA-B06E-92CAACE7DF76}"/>
              </a:ext>
            </a:extLst>
          </p:cNvPr>
          <p:cNvSpPr/>
          <p:nvPr/>
        </p:nvSpPr>
        <p:spPr>
          <a:xfrm>
            <a:off x="1456003" y="3296396"/>
            <a:ext cx="91440" cy="91440"/>
          </a:xfrm>
          <a:prstGeom prst="flowChartConnector">
            <a:avLst/>
          </a:prstGeom>
          <a:solidFill>
            <a:srgbClr val="B4E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Connector 42">
            <a:extLst>
              <a:ext uri="{FF2B5EF4-FFF2-40B4-BE49-F238E27FC236}">
                <a16:creationId xmlns:a16="http://schemas.microsoft.com/office/drawing/2014/main" id="{06D48EE5-C74C-4CA9-8B75-AF4409644D9A}"/>
              </a:ext>
            </a:extLst>
          </p:cNvPr>
          <p:cNvSpPr/>
          <p:nvPr/>
        </p:nvSpPr>
        <p:spPr>
          <a:xfrm>
            <a:off x="1508135" y="3914727"/>
            <a:ext cx="91440" cy="91440"/>
          </a:xfrm>
          <a:prstGeom prst="flowChartConnector">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a:extLst>
              <a:ext uri="{FF2B5EF4-FFF2-40B4-BE49-F238E27FC236}">
                <a16:creationId xmlns:a16="http://schemas.microsoft.com/office/drawing/2014/main" id="{DFBBBEEF-92F2-48E6-A6B7-B69EA6EB3BB9}"/>
              </a:ext>
            </a:extLst>
          </p:cNvPr>
          <p:cNvSpPr/>
          <p:nvPr/>
        </p:nvSpPr>
        <p:spPr>
          <a:xfrm>
            <a:off x="1305339" y="5203691"/>
            <a:ext cx="91440" cy="91440"/>
          </a:xfrm>
          <a:prstGeom prst="flowChartConnector">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10100734-BD03-4892-A10A-979288E228D9}"/>
              </a:ext>
            </a:extLst>
          </p:cNvPr>
          <p:cNvSpPr/>
          <p:nvPr/>
        </p:nvSpPr>
        <p:spPr>
          <a:xfrm>
            <a:off x="1462415" y="4481194"/>
            <a:ext cx="91440" cy="91440"/>
          </a:xfrm>
          <a:prstGeom prst="flowChartConnector">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76255146-A87A-4A98-B2FB-19CF5CA5A33A}"/>
              </a:ext>
            </a:extLst>
          </p:cNvPr>
          <p:cNvSpPr/>
          <p:nvPr/>
        </p:nvSpPr>
        <p:spPr>
          <a:xfrm rot="10800000">
            <a:off x="1272612" y="1944518"/>
            <a:ext cx="855194" cy="131336"/>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Right 46">
            <a:extLst>
              <a:ext uri="{FF2B5EF4-FFF2-40B4-BE49-F238E27FC236}">
                <a16:creationId xmlns:a16="http://schemas.microsoft.com/office/drawing/2014/main" id="{96BF08D0-467C-4F60-A718-2F3EAB6D9BB4}"/>
              </a:ext>
            </a:extLst>
          </p:cNvPr>
          <p:cNvSpPr/>
          <p:nvPr/>
        </p:nvSpPr>
        <p:spPr>
          <a:xfrm rot="10800000">
            <a:off x="1549268" y="2553818"/>
            <a:ext cx="855194" cy="131336"/>
          </a:xfrm>
          <a:prstGeom prst="rightArrow">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Right 47">
            <a:extLst>
              <a:ext uri="{FF2B5EF4-FFF2-40B4-BE49-F238E27FC236}">
                <a16:creationId xmlns:a16="http://schemas.microsoft.com/office/drawing/2014/main" id="{BD05824D-98EC-4672-A2D3-C6747B99F23D}"/>
              </a:ext>
            </a:extLst>
          </p:cNvPr>
          <p:cNvSpPr/>
          <p:nvPr/>
        </p:nvSpPr>
        <p:spPr>
          <a:xfrm rot="10800000">
            <a:off x="1658600" y="3274206"/>
            <a:ext cx="855194" cy="131336"/>
          </a:xfrm>
          <a:prstGeom prst="rightArrow">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rrow: Right 48">
            <a:extLst>
              <a:ext uri="{FF2B5EF4-FFF2-40B4-BE49-F238E27FC236}">
                <a16:creationId xmlns:a16="http://schemas.microsoft.com/office/drawing/2014/main" id="{AA27DAFF-D36F-40C9-BD86-3EB12DBE99C3}"/>
              </a:ext>
            </a:extLst>
          </p:cNvPr>
          <p:cNvSpPr/>
          <p:nvPr/>
        </p:nvSpPr>
        <p:spPr>
          <a:xfrm rot="10800000">
            <a:off x="1718701" y="3895389"/>
            <a:ext cx="855194" cy="131336"/>
          </a:xfrm>
          <a:prstGeom prst="rightArrow">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Right 49">
            <a:extLst>
              <a:ext uri="{FF2B5EF4-FFF2-40B4-BE49-F238E27FC236}">
                <a16:creationId xmlns:a16="http://schemas.microsoft.com/office/drawing/2014/main" id="{68120F2F-BA26-49D0-B0D0-05445817FE1A}"/>
              </a:ext>
            </a:extLst>
          </p:cNvPr>
          <p:cNvSpPr/>
          <p:nvPr/>
        </p:nvSpPr>
        <p:spPr>
          <a:xfrm rot="10800000">
            <a:off x="1632994" y="4461246"/>
            <a:ext cx="855194" cy="131336"/>
          </a:xfrm>
          <a:prstGeom prst="rightArrow">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rrow: Right 50">
            <a:extLst>
              <a:ext uri="{FF2B5EF4-FFF2-40B4-BE49-F238E27FC236}">
                <a16:creationId xmlns:a16="http://schemas.microsoft.com/office/drawing/2014/main" id="{81073072-AA74-4C5F-9E22-BBF37D9DD80A}"/>
              </a:ext>
            </a:extLst>
          </p:cNvPr>
          <p:cNvSpPr/>
          <p:nvPr/>
        </p:nvSpPr>
        <p:spPr>
          <a:xfrm rot="10800000">
            <a:off x="1570972" y="5185347"/>
            <a:ext cx="855194" cy="131336"/>
          </a:xfrm>
          <a:prstGeom prst="rightArrow">
            <a:avLst/>
          </a:prstGeom>
          <a:solidFill>
            <a:srgbClr val="01BE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Connector 63">
            <a:extLst>
              <a:ext uri="{FF2B5EF4-FFF2-40B4-BE49-F238E27FC236}">
                <a16:creationId xmlns:a16="http://schemas.microsoft.com/office/drawing/2014/main" id="{BFF1DFB3-EFBE-4A17-916E-47E0E28A666D}"/>
              </a:ext>
            </a:extLst>
          </p:cNvPr>
          <p:cNvSpPr/>
          <p:nvPr/>
        </p:nvSpPr>
        <p:spPr>
          <a:xfrm>
            <a:off x="959821" y="5762731"/>
            <a:ext cx="91440" cy="91440"/>
          </a:xfrm>
          <a:prstGeom prst="flowChartConnector">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rrow: Right 65">
            <a:extLst>
              <a:ext uri="{FF2B5EF4-FFF2-40B4-BE49-F238E27FC236}">
                <a16:creationId xmlns:a16="http://schemas.microsoft.com/office/drawing/2014/main" id="{6E79616A-11B1-4066-99F9-759DE424EDE1}"/>
              </a:ext>
            </a:extLst>
          </p:cNvPr>
          <p:cNvSpPr/>
          <p:nvPr/>
        </p:nvSpPr>
        <p:spPr>
          <a:xfrm rot="10800000">
            <a:off x="1309103" y="5742783"/>
            <a:ext cx="855194" cy="131336"/>
          </a:xfrm>
          <a:prstGeom prst="rightArrow">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 Placeholder 1">
            <a:extLst>
              <a:ext uri="{FF2B5EF4-FFF2-40B4-BE49-F238E27FC236}">
                <a16:creationId xmlns:a16="http://schemas.microsoft.com/office/drawing/2014/main" id="{87363744-09D0-4299-9861-1060C2C7C26F}"/>
              </a:ext>
            </a:extLst>
          </p:cNvPr>
          <p:cNvSpPr txBox="1">
            <a:spLocks/>
          </p:cNvSpPr>
          <p:nvPr/>
        </p:nvSpPr>
        <p:spPr bwMode="auto">
          <a:xfrm>
            <a:off x="2195629" y="1642243"/>
            <a:ext cx="3459809" cy="724947"/>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chemeClr val="accent1"/>
                </a:solidFill>
                <a:latin typeface="+mj-lt"/>
              </a:rPr>
              <a:t>1910</a:t>
            </a:r>
          </a:p>
          <a:p>
            <a:pPr marL="0" indent="0">
              <a:buNone/>
            </a:pPr>
            <a:r>
              <a:rPr lang="de-CH" sz="1100" dirty="0">
                <a:solidFill>
                  <a:schemeClr val="accent1"/>
                </a:solidFill>
                <a:latin typeface="+mj-lt"/>
              </a:rPr>
              <a:t>The cigarette industry developped thremendously in Europe, with </a:t>
            </a:r>
            <a:r>
              <a:rPr lang="de-CH" sz="1100" b="1" dirty="0">
                <a:solidFill>
                  <a:schemeClr val="accent1"/>
                </a:solidFill>
                <a:latin typeface="+mj-lt"/>
              </a:rPr>
              <a:t>20.000</a:t>
            </a:r>
            <a:r>
              <a:rPr lang="de-CH" sz="1100" dirty="0">
                <a:solidFill>
                  <a:schemeClr val="accent1"/>
                </a:solidFill>
                <a:latin typeface="+mj-lt"/>
              </a:rPr>
              <a:t> apparent cigarette </a:t>
            </a:r>
            <a:r>
              <a:rPr lang="de-CH" sz="1100" b="1" dirty="0">
                <a:solidFill>
                  <a:schemeClr val="accent1"/>
                </a:solidFill>
                <a:latin typeface="+mj-lt"/>
              </a:rPr>
              <a:t>brands</a:t>
            </a:r>
            <a:r>
              <a:rPr lang="de-CH" sz="1100" dirty="0">
                <a:solidFill>
                  <a:schemeClr val="accent1"/>
                </a:solidFill>
                <a:latin typeface="+mj-lt"/>
              </a:rPr>
              <a:t>.</a:t>
            </a:r>
            <a:endParaRPr lang="en-US" sz="1100" dirty="0">
              <a:solidFill>
                <a:schemeClr val="accent1"/>
              </a:solidFill>
              <a:latin typeface="+mj-lt"/>
            </a:endParaRPr>
          </a:p>
          <a:p>
            <a:pPr marL="1587" indent="0">
              <a:buFont typeface="Arial"/>
              <a:buNone/>
            </a:pPr>
            <a:endParaRPr lang="en-US" sz="1400" dirty="0">
              <a:solidFill>
                <a:schemeClr val="accent1"/>
              </a:solidFill>
            </a:endParaRPr>
          </a:p>
        </p:txBody>
      </p:sp>
      <p:sp>
        <p:nvSpPr>
          <p:cNvPr id="94" name="Text Placeholder 1">
            <a:extLst>
              <a:ext uri="{FF2B5EF4-FFF2-40B4-BE49-F238E27FC236}">
                <a16:creationId xmlns:a16="http://schemas.microsoft.com/office/drawing/2014/main" id="{7490C217-58B8-4A34-9C5A-9433CB53E0F1}"/>
              </a:ext>
            </a:extLst>
          </p:cNvPr>
          <p:cNvSpPr txBox="1">
            <a:spLocks/>
          </p:cNvSpPr>
          <p:nvPr/>
        </p:nvSpPr>
        <p:spPr bwMode="auto">
          <a:xfrm>
            <a:off x="2607839" y="2931073"/>
            <a:ext cx="3099541" cy="582662"/>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B4E9FF"/>
                </a:solidFill>
                <a:latin typeface="+mj-lt"/>
              </a:rPr>
              <a:t>1917</a:t>
            </a:r>
          </a:p>
          <a:p>
            <a:pPr marL="1587" indent="0">
              <a:buFont typeface="Arial"/>
              <a:buNone/>
            </a:pPr>
            <a:r>
              <a:rPr lang="en-US" sz="1100" dirty="0">
                <a:solidFill>
                  <a:schemeClr val="accent1"/>
                </a:solidFill>
              </a:rPr>
              <a:t>The cigarette market is dominated by </a:t>
            </a:r>
            <a:r>
              <a:rPr lang="en-US" sz="1100" b="1" dirty="0">
                <a:solidFill>
                  <a:schemeClr val="accent1"/>
                </a:solidFill>
              </a:rPr>
              <a:t>Camel</a:t>
            </a:r>
            <a:r>
              <a:rPr lang="en-US" sz="1100" dirty="0">
                <a:solidFill>
                  <a:schemeClr val="accent1"/>
                </a:solidFill>
              </a:rPr>
              <a:t>, </a:t>
            </a:r>
            <a:r>
              <a:rPr lang="en-US" sz="1100" b="1" dirty="0">
                <a:solidFill>
                  <a:schemeClr val="accent1"/>
                </a:solidFill>
              </a:rPr>
              <a:t>Chesterfield</a:t>
            </a:r>
            <a:r>
              <a:rPr lang="en-US" sz="1100" dirty="0">
                <a:solidFill>
                  <a:schemeClr val="accent1"/>
                </a:solidFill>
              </a:rPr>
              <a:t> and </a:t>
            </a:r>
            <a:r>
              <a:rPr lang="en-US" sz="1100" b="1" dirty="0">
                <a:solidFill>
                  <a:schemeClr val="accent1"/>
                </a:solidFill>
              </a:rPr>
              <a:t>Lucky Strike</a:t>
            </a:r>
            <a:r>
              <a:rPr lang="en-US" sz="1100" dirty="0">
                <a:solidFill>
                  <a:schemeClr val="accent1"/>
                </a:solidFill>
              </a:rPr>
              <a:t>.</a:t>
            </a:r>
          </a:p>
        </p:txBody>
      </p:sp>
      <p:sp>
        <p:nvSpPr>
          <p:cNvPr id="95" name="Text Placeholder 1">
            <a:extLst>
              <a:ext uri="{FF2B5EF4-FFF2-40B4-BE49-F238E27FC236}">
                <a16:creationId xmlns:a16="http://schemas.microsoft.com/office/drawing/2014/main" id="{918A7191-ABBC-465A-B201-9BBE599FBD13}"/>
              </a:ext>
            </a:extLst>
          </p:cNvPr>
          <p:cNvSpPr txBox="1">
            <a:spLocks/>
          </p:cNvSpPr>
          <p:nvPr/>
        </p:nvSpPr>
        <p:spPr bwMode="auto">
          <a:xfrm>
            <a:off x="2679307" y="3589809"/>
            <a:ext cx="3092513" cy="471470"/>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79989"/>
                </a:solidFill>
                <a:latin typeface="+mj-lt"/>
              </a:rPr>
              <a:t>1910 - 1930</a:t>
            </a:r>
          </a:p>
          <a:p>
            <a:pPr marL="1587" indent="0">
              <a:buFont typeface="Arial"/>
              <a:buNone/>
            </a:pPr>
            <a:r>
              <a:rPr lang="en-US" sz="1100" dirty="0">
                <a:solidFill>
                  <a:schemeClr val="accent1"/>
                </a:solidFill>
              </a:rPr>
              <a:t>The </a:t>
            </a:r>
            <a:r>
              <a:rPr lang="en-US" sz="1100" b="1" dirty="0">
                <a:solidFill>
                  <a:schemeClr val="accent1"/>
                </a:solidFill>
              </a:rPr>
              <a:t>marketing</a:t>
            </a:r>
            <a:r>
              <a:rPr lang="en-US" sz="1100" dirty="0">
                <a:solidFill>
                  <a:schemeClr val="accent1"/>
                </a:solidFill>
              </a:rPr>
              <a:t> of tobacco expands.</a:t>
            </a:r>
          </a:p>
        </p:txBody>
      </p:sp>
      <p:sp>
        <p:nvSpPr>
          <p:cNvPr id="96" name="Text Placeholder 1">
            <a:extLst>
              <a:ext uri="{FF2B5EF4-FFF2-40B4-BE49-F238E27FC236}">
                <a16:creationId xmlns:a16="http://schemas.microsoft.com/office/drawing/2014/main" id="{3C01CD28-589F-40A9-A3B3-F162714DCACE}"/>
              </a:ext>
            </a:extLst>
          </p:cNvPr>
          <p:cNvSpPr txBox="1">
            <a:spLocks/>
          </p:cNvSpPr>
          <p:nvPr/>
        </p:nvSpPr>
        <p:spPr bwMode="auto">
          <a:xfrm>
            <a:off x="2597533" y="4143099"/>
            <a:ext cx="3651575" cy="974062"/>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091D0"/>
                </a:solidFill>
                <a:latin typeface="+mj-lt"/>
              </a:rPr>
              <a:t>1940 - 1950</a:t>
            </a:r>
          </a:p>
          <a:p>
            <a:pPr marL="1587" indent="0">
              <a:buFont typeface="Arial"/>
              <a:buNone/>
            </a:pPr>
            <a:r>
              <a:rPr lang="en-US" sz="1100" dirty="0">
                <a:solidFill>
                  <a:schemeClr val="accent1"/>
                </a:solidFill>
              </a:rPr>
              <a:t>The tobacco industry is flourishing, and a lot of </a:t>
            </a:r>
            <a:r>
              <a:rPr lang="en-US" sz="1100" b="1" dirty="0">
                <a:solidFill>
                  <a:schemeClr val="accent1"/>
                </a:solidFill>
              </a:rPr>
              <a:t>celebrities</a:t>
            </a:r>
            <a:r>
              <a:rPr lang="en-US" sz="1100" dirty="0">
                <a:solidFill>
                  <a:schemeClr val="accent1"/>
                </a:solidFill>
              </a:rPr>
              <a:t> promote smoking, indorsing different cigarette brands. The first </a:t>
            </a:r>
            <a:r>
              <a:rPr lang="en-US" sz="1100" b="1" dirty="0">
                <a:solidFill>
                  <a:schemeClr val="accent1"/>
                </a:solidFill>
              </a:rPr>
              <a:t>negative</a:t>
            </a:r>
            <a:r>
              <a:rPr lang="en-US" sz="1100" dirty="0">
                <a:solidFill>
                  <a:schemeClr val="accent1"/>
                </a:solidFill>
              </a:rPr>
              <a:t> news about tobacco arise in this period.</a:t>
            </a:r>
          </a:p>
        </p:txBody>
      </p:sp>
      <p:sp>
        <p:nvSpPr>
          <p:cNvPr id="97" name="Text Placeholder 1">
            <a:extLst>
              <a:ext uri="{FF2B5EF4-FFF2-40B4-BE49-F238E27FC236}">
                <a16:creationId xmlns:a16="http://schemas.microsoft.com/office/drawing/2014/main" id="{C9516B54-5585-4419-A67D-50AF0D6310FE}"/>
              </a:ext>
            </a:extLst>
          </p:cNvPr>
          <p:cNvSpPr txBox="1">
            <a:spLocks/>
          </p:cNvSpPr>
          <p:nvPr/>
        </p:nvSpPr>
        <p:spPr bwMode="auto">
          <a:xfrm>
            <a:off x="2535511" y="4985729"/>
            <a:ext cx="3651575" cy="834370"/>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1BEDC"/>
                </a:solidFill>
                <a:latin typeface="+mj-lt"/>
              </a:rPr>
              <a:t>1950</a:t>
            </a:r>
          </a:p>
          <a:p>
            <a:pPr marL="1587" indent="0">
              <a:buFont typeface="Arial"/>
              <a:buNone/>
            </a:pPr>
            <a:r>
              <a:rPr lang="en-US" sz="1100" b="1" dirty="0">
                <a:solidFill>
                  <a:schemeClr val="accent1"/>
                </a:solidFill>
              </a:rPr>
              <a:t>Filter cigarettes </a:t>
            </a:r>
            <a:r>
              <a:rPr lang="en-US" sz="1100" dirty="0">
                <a:solidFill>
                  <a:schemeClr val="accent1"/>
                </a:solidFill>
              </a:rPr>
              <a:t>are invented by Viceroy and Parliament. At the same time, the first </a:t>
            </a:r>
            <a:r>
              <a:rPr lang="en-US" sz="1100" b="1" dirty="0">
                <a:solidFill>
                  <a:schemeClr val="accent1"/>
                </a:solidFill>
              </a:rPr>
              <a:t>scientific studies</a:t>
            </a:r>
            <a:r>
              <a:rPr lang="en-US" sz="1100" dirty="0">
                <a:solidFill>
                  <a:schemeClr val="accent1"/>
                </a:solidFill>
              </a:rPr>
              <a:t> associating smoking with cancer are published.</a:t>
            </a:r>
          </a:p>
        </p:txBody>
      </p:sp>
      <p:sp>
        <p:nvSpPr>
          <p:cNvPr id="100" name="Text Placeholder 1">
            <a:extLst>
              <a:ext uri="{FF2B5EF4-FFF2-40B4-BE49-F238E27FC236}">
                <a16:creationId xmlns:a16="http://schemas.microsoft.com/office/drawing/2014/main" id="{2878F3C6-5668-47D2-A8BB-1CD06736D33D}"/>
              </a:ext>
            </a:extLst>
          </p:cNvPr>
          <p:cNvSpPr txBox="1">
            <a:spLocks/>
          </p:cNvSpPr>
          <p:nvPr/>
        </p:nvSpPr>
        <p:spPr bwMode="auto">
          <a:xfrm>
            <a:off x="2382269" y="5820099"/>
            <a:ext cx="3651575" cy="582662"/>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07681"/>
                </a:solidFill>
                <a:latin typeface="+mj-lt"/>
              </a:rPr>
              <a:t>1963</a:t>
            </a:r>
          </a:p>
          <a:p>
            <a:pPr marL="1587" indent="0">
              <a:buFont typeface="Arial"/>
              <a:buNone/>
            </a:pPr>
            <a:r>
              <a:rPr lang="en-US" sz="1100" dirty="0">
                <a:solidFill>
                  <a:schemeClr val="accent1"/>
                </a:solidFill>
              </a:rPr>
              <a:t>The famous  </a:t>
            </a:r>
            <a:r>
              <a:rPr lang="en-US" sz="1100" b="1" dirty="0">
                <a:solidFill>
                  <a:schemeClr val="accent1"/>
                </a:solidFill>
              </a:rPr>
              <a:t>Marlboro cowboy </a:t>
            </a:r>
            <a:r>
              <a:rPr lang="en-US" sz="1100" dirty="0">
                <a:solidFill>
                  <a:schemeClr val="accent1"/>
                </a:solidFill>
              </a:rPr>
              <a:t>is born.</a:t>
            </a:r>
          </a:p>
        </p:txBody>
      </p:sp>
      <p:sp>
        <p:nvSpPr>
          <p:cNvPr id="101" name="Text Placeholder 1">
            <a:extLst>
              <a:ext uri="{FF2B5EF4-FFF2-40B4-BE49-F238E27FC236}">
                <a16:creationId xmlns:a16="http://schemas.microsoft.com/office/drawing/2014/main" id="{75369EF7-8CD9-4AC8-AA95-1DBD7A362D99}"/>
              </a:ext>
            </a:extLst>
          </p:cNvPr>
          <p:cNvSpPr txBox="1">
            <a:spLocks/>
          </p:cNvSpPr>
          <p:nvPr/>
        </p:nvSpPr>
        <p:spPr bwMode="auto">
          <a:xfrm>
            <a:off x="2488188" y="2226040"/>
            <a:ext cx="3283632" cy="551338"/>
          </a:xfrm>
          <a:prstGeom prst="rect">
            <a:avLst/>
          </a:prstGeom>
          <a:noFill/>
          <a:ln>
            <a:noFill/>
            <a:prstDash val="sysDash"/>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30BAA6"/>
                </a:solidFill>
                <a:latin typeface="+mj-lt"/>
              </a:rPr>
              <a:t>1930</a:t>
            </a:r>
          </a:p>
          <a:p>
            <a:pPr marL="1587" indent="0">
              <a:buFont typeface="Arial"/>
              <a:buNone/>
            </a:pPr>
            <a:r>
              <a:rPr lang="en-US" sz="1100" b="1" dirty="0">
                <a:solidFill>
                  <a:schemeClr val="accent1"/>
                </a:solidFill>
              </a:rPr>
              <a:t>Camel</a:t>
            </a:r>
            <a:r>
              <a:rPr lang="en-US" sz="1100" dirty="0">
                <a:solidFill>
                  <a:schemeClr val="accent1"/>
                </a:solidFill>
              </a:rPr>
              <a:t> emerges as the is the first modern-day cigarette.</a:t>
            </a:r>
          </a:p>
        </p:txBody>
      </p:sp>
      <p:sp>
        <p:nvSpPr>
          <p:cNvPr id="59" name="Rectangle 58">
            <a:extLst>
              <a:ext uri="{FF2B5EF4-FFF2-40B4-BE49-F238E27FC236}">
                <a16:creationId xmlns:a16="http://schemas.microsoft.com/office/drawing/2014/main" id="{1B92C1E4-638E-4003-B0A6-D932D66E2B86}"/>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DA6D3ED-5161-4493-80D6-7B8E7AA7D2F7}"/>
              </a:ext>
            </a:extLst>
          </p:cNvPr>
          <p:cNvPicPr>
            <a:picLocks noChangeAspect="1"/>
          </p:cNvPicPr>
          <p:nvPr/>
        </p:nvPicPr>
        <p:blipFill>
          <a:blip r:embed="rId2"/>
          <a:stretch>
            <a:fillRect/>
          </a:stretch>
        </p:blipFill>
        <p:spPr>
          <a:xfrm>
            <a:off x="6276835" y="1813365"/>
            <a:ext cx="1525592" cy="2247914"/>
          </a:xfrm>
          <a:prstGeom prst="rect">
            <a:avLst/>
          </a:prstGeom>
        </p:spPr>
      </p:pic>
      <p:pic>
        <p:nvPicPr>
          <p:cNvPr id="9" name="Picture 8">
            <a:extLst>
              <a:ext uri="{FF2B5EF4-FFF2-40B4-BE49-F238E27FC236}">
                <a16:creationId xmlns:a16="http://schemas.microsoft.com/office/drawing/2014/main" id="{2E2B5565-C7DF-410F-86E9-14365C5A8AFF}"/>
              </a:ext>
            </a:extLst>
          </p:cNvPr>
          <p:cNvPicPr>
            <a:picLocks noChangeAspect="1"/>
          </p:cNvPicPr>
          <p:nvPr/>
        </p:nvPicPr>
        <p:blipFill>
          <a:blip r:embed="rId3"/>
          <a:stretch>
            <a:fillRect/>
          </a:stretch>
        </p:blipFill>
        <p:spPr>
          <a:xfrm>
            <a:off x="8307442" y="1768978"/>
            <a:ext cx="1965685" cy="2257748"/>
          </a:xfrm>
          <a:prstGeom prst="rect">
            <a:avLst/>
          </a:prstGeom>
        </p:spPr>
      </p:pic>
      <p:pic>
        <p:nvPicPr>
          <p:cNvPr id="11" name="Picture 10">
            <a:extLst>
              <a:ext uri="{FF2B5EF4-FFF2-40B4-BE49-F238E27FC236}">
                <a16:creationId xmlns:a16="http://schemas.microsoft.com/office/drawing/2014/main" id="{FF64AA10-7EBA-4773-BFE8-1909BEBBDEC5}"/>
              </a:ext>
            </a:extLst>
          </p:cNvPr>
          <p:cNvPicPr>
            <a:picLocks noChangeAspect="1"/>
          </p:cNvPicPr>
          <p:nvPr/>
        </p:nvPicPr>
        <p:blipFill>
          <a:blip r:embed="rId4"/>
          <a:stretch>
            <a:fillRect/>
          </a:stretch>
        </p:blipFill>
        <p:spPr>
          <a:xfrm>
            <a:off x="7210834" y="4166788"/>
            <a:ext cx="1462798" cy="2037571"/>
          </a:xfrm>
          <a:prstGeom prst="rect">
            <a:avLst/>
          </a:prstGeom>
        </p:spPr>
      </p:pic>
      <p:pic>
        <p:nvPicPr>
          <p:cNvPr id="13" name="Picture 12">
            <a:extLst>
              <a:ext uri="{FF2B5EF4-FFF2-40B4-BE49-F238E27FC236}">
                <a16:creationId xmlns:a16="http://schemas.microsoft.com/office/drawing/2014/main" id="{82B9CE62-A1AF-4612-8A72-FD872979A90E}"/>
              </a:ext>
            </a:extLst>
          </p:cNvPr>
          <p:cNvPicPr>
            <a:picLocks noChangeAspect="1"/>
          </p:cNvPicPr>
          <p:nvPr/>
        </p:nvPicPr>
        <p:blipFill>
          <a:blip r:embed="rId5"/>
          <a:stretch>
            <a:fillRect/>
          </a:stretch>
        </p:blipFill>
        <p:spPr>
          <a:xfrm>
            <a:off x="9290284" y="4143099"/>
            <a:ext cx="1623571" cy="2053878"/>
          </a:xfrm>
          <a:prstGeom prst="rect">
            <a:avLst/>
          </a:prstGeom>
        </p:spPr>
      </p:pic>
    </p:spTree>
    <p:extLst>
      <p:ext uri="{BB962C8B-B14F-4D97-AF65-F5344CB8AC3E}">
        <p14:creationId xmlns:p14="http://schemas.microsoft.com/office/powerpoint/2010/main" val="415045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en-US" dirty="0"/>
              <a:t>History of tobacco in Romania</a:t>
            </a:r>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5</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391842"/>
          </a:xfrm>
        </p:spPr>
        <p:txBody>
          <a:bodyPr/>
          <a:lstStyle/>
          <a:p>
            <a:pPr marL="0" indent="0">
              <a:buNone/>
            </a:pPr>
            <a:r>
              <a:rPr lang="de-CH" sz="1600" dirty="0">
                <a:solidFill>
                  <a:schemeClr val="accent1"/>
                </a:solidFill>
              </a:rPr>
              <a:t>An overview of smoking and tobocco in Romania is highlighted below.</a:t>
            </a:r>
            <a:endParaRPr lang="en-US" sz="1600" dirty="0">
              <a:solidFill>
                <a:schemeClr val="accent1"/>
              </a:solidFill>
            </a:endParaRPr>
          </a:p>
        </p:txBody>
      </p:sp>
      <p:sp>
        <p:nvSpPr>
          <p:cNvPr id="59" name="Rectangle 58">
            <a:extLst>
              <a:ext uri="{FF2B5EF4-FFF2-40B4-BE49-F238E27FC236}">
                <a16:creationId xmlns:a16="http://schemas.microsoft.com/office/drawing/2014/main" id="{B8AE66B4-B94A-40BC-910B-96CCB0CFC7B9}"/>
              </a:ext>
            </a:extLst>
          </p:cNvPr>
          <p:cNvSpPr/>
          <p:nvPr/>
        </p:nvSpPr>
        <p:spPr>
          <a:xfrm rot="5400000">
            <a:off x="5957691" y="-1727926"/>
            <a:ext cx="68558" cy="1076474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8AE66B4-B94A-40BC-910B-96CCB0CFC7B9}"/>
              </a:ext>
            </a:extLst>
          </p:cNvPr>
          <p:cNvSpPr/>
          <p:nvPr/>
        </p:nvSpPr>
        <p:spPr>
          <a:xfrm>
            <a:off x="1030963" y="2317122"/>
            <a:ext cx="45720" cy="1371600"/>
          </a:xfrm>
          <a:prstGeom prst="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
            <a:extLst>
              <a:ext uri="{FF2B5EF4-FFF2-40B4-BE49-F238E27FC236}">
                <a16:creationId xmlns:a16="http://schemas.microsoft.com/office/drawing/2014/main" id="{75369EF7-8CD9-4AC8-AA95-1DBD7A362D99}"/>
              </a:ext>
            </a:extLst>
          </p:cNvPr>
          <p:cNvSpPr txBox="1">
            <a:spLocks/>
          </p:cNvSpPr>
          <p:nvPr/>
        </p:nvSpPr>
        <p:spPr bwMode="auto">
          <a:xfrm>
            <a:off x="1179915" y="2083478"/>
            <a:ext cx="1527525" cy="148890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279989"/>
                </a:solidFill>
                <a:latin typeface="+mj-lt"/>
              </a:rPr>
              <a:t>1606 – 1610 </a:t>
            </a:r>
          </a:p>
          <a:p>
            <a:pPr marL="1587" indent="0">
              <a:buFont typeface="Arial"/>
              <a:buNone/>
            </a:pPr>
            <a:r>
              <a:rPr lang="en-US" sz="1100" dirty="0">
                <a:solidFill>
                  <a:schemeClr val="accent1"/>
                </a:solidFill>
              </a:rPr>
              <a:t>Tobacco was first introduced by the </a:t>
            </a:r>
            <a:r>
              <a:rPr lang="en-US" sz="1100" i="1" dirty="0">
                <a:solidFill>
                  <a:schemeClr val="accent1"/>
                </a:solidFill>
              </a:rPr>
              <a:t>Turks</a:t>
            </a:r>
            <a:r>
              <a:rPr lang="en-US" sz="1100" dirty="0">
                <a:solidFill>
                  <a:schemeClr val="accent1"/>
                </a:solidFill>
              </a:rPr>
              <a:t> in </a:t>
            </a:r>
            <a:r>
              <a:rPr lang="en-US" sz="1100" b="1" dirty="0">
                <a:solidFill>
                  <a:schemeClr val="accent1"/>
                </a:solidFill>
              </a:rPr>
              <a:t>Wallachia</a:t>
            </a:r>
            <a:r>
              <a:rPr lang="en-US" sz="1100" dirty="0">
                <a:solidFill>
                  <a:schemeClr val="accent1"/>
                </a:solidFill>
              </a:rPr>
              <a:t>, by the </a:t>
            </a:r>
            <a:r>
              <a:rPr lang="en-US" sz="1100" i="1" dirty="0">
                <a:solidFill>
                  <a:schemeClr val="accent1"/>
                </a:solidFill>
              </a:rPr>
              <a:t>Austrians</a:t>
            </a:r>
            <a:r>
              <a:rPr lang="en-US" sz="1100" dirty="0">
                <a:solidFill>
                  <a:schemeClr val="accent1"/>
                </a:solidFill>
              </a:rPr>
              <a:t> in </a:t>
            </a:r>
            <a:r>
              <a:rPr lang="en-US" sz="1100" b="1" dirty="0">
                <a:solidFill>
                  <a:schemeClr val="accent1"/>
                </a:solidFill>
              </a:rPr>
              <a:t>Transylvania</a:t>
            </a:r>
            <a:r>
              <a:rPr lang="en-US" sz="1100" dirty="0">
                <a:solidFill>
                  <a:schemeClr val="accent1"/>
                </a:solidFill>
              </a:rPr>
              <a:t> and by the </a:t>
            </a:r>
            <a:r>
              <a:rPr lang="en-US" sz="1100" i="1" dirty="0">
                <a:solidFill>
                  <a:schemeClr val="accent1"/>
                </a:solidFill>
              </a:rPr>
              <a:t>Cossacks</a:t>
            </a:r>
            <a:r>
              <a:rPr lang="en-US" sz="1100" dirty="0">
                <a:solidFill>
                  <a:schemeClr val="accent1"/>
                </a:solidFill>
              </a:rPr>
              <a:t> in </a:t>
            </a:r>
            <a:r>
              <a:rPr lang="en-US" sz="1100" b="1" dirty="0">
                <a:solidFill>
                  <a:schemeClr val="accent1"/>
                </a:solidFill>
              </a:rPr>
              <a:t>Moldavia</a:t>
            </a:r>
            <a:r>
              <a:rPr lang="en-US" sz="1100" dirty="0">
                <a:solidFill>
                  <a:schemeClr val="accent1"/>
                </a:solidFill>
              </a:rPr>
              <a:t>.</a:t>
            </a:r>
          </a:p>
        </p:txBody>
      </p:sp>
      <p:sp>
        <p:nvSpPr>
          <p:cNvPr id="63" name="Rectangle 62">
            <a:extLst>
              <a:ext uri="{FF2B5EF4-FFF2-40B4-BE49-F238E27FC236}">
                <a16:creationId xmlns:a16="http://schemas.microsoft.com/office/drawing/2014/main" id="{B8AE66B4-B94A-40BC-910B-96CCB0CFC7B9}"/>
              </a:ext>
            </a:extLst>
          </p:cNvPr>
          <p:cNvSpPr/>
          <p:nvPr/>
        </p:nvSpPr>
        <p:spPr>
          <a:xfrm>
            <a:off x="3091401" y="3605091"/>
            <a:ext cx="45719" cy="875866"/>
          </a:xfrm>
          <a:prstGeom prst="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1">
            <a:extLst>
              <a:ext uri="{FF2B5EF4-FFF2-40B4-BE49-F238E27FC236}">
                <a16:creationId xmlns:a16="http://schemas.microsoft.com/office/drawing/2014/main" id="{75369EF7-8CD9-4AC8-AA95-1DBD7A362D99}"/>
              </a:ext>
            </a:extLst>
          </p:cNvPr>
          <p:cNvSpPr txBox="1">
            <a:spLocks/>
          </p:cNvSpPr>
          <p:nvPr/>
        </p:nvSpPr>
        <p:spPr bwMode="auto">
          <a:xfrm>
            <a:off x="3234787" y="3654444"/>
            <a:ext cx="1527525" cy="994114"/>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indent="0">
              <a:buFont typeface="Arial"/>
              <a:buNone/>
            </a:pPr>
            <a:r>
              <a:rPr lang="en-US" sz="1100" dirty="0">
                <a:solidFill>
                  <a:schemeClr val="accent1"/>
                </a:solidFill>
              </a:rPr>
              <a:t>The </a:t>
            </a:r>
            <a:r>
              <a:rPr lang="en-US" sz="1100" i="1" dirty="0">
                <a:solidFill>
                  <a:schemeClr val="accent1"/>
                </a:solidFill>
              </a:rPr>
              <a:t>oldest evidence </a:t>
            </a:r>
            <a:r>
              <a:rPr lang="en-US" sz="1100" dirty="0">
                <a:solidFill>
                  <a:schemeClr val="accent1"/>
                </a:solidFill>
              </a:rPr>
              <a:t>of smoking was discovered in the 17</a:t>
            </a:r>
            <a:r>
              <a:rPr lang="en-US" sz="1100" baseline="30000" dirty="0">
                <a:solidFill>
                  <a:schemeClr val="accent1"/>
                </a:solidFill>
              </a:rPr>
              <a:t>th</a:t>
            </a:r>
            <a:r>
              <a:rPr lang="en-US" sz="1100" dirty="0">
                <a:solidFill>
                  <a:schemeClr val="accent1"/>
                </a:solidFill>
              </a:rPr>
              <a:t> Century at the ruins of </a:t>
            </a:r>
            <a:r>
              <a:rPr lang="en-US" sz="1100" b="1" dirty="0">
                <a:solidFill>
                  <a:schemeClr val="accent1"/>
                </a:solidFill>
              </a:rPr>
              <a:t>Suceava</a:t>
            </a:r>
            <a:r>
              <a:rPr lang="en-US" sz="1100" dirty="0">
                <a:solidFill>
                  <a:schemeClr val="accent1"/>
                </a:solidFill>
              </a:rPr>
              <a:t> citadel.</a:t>
            </a:r>
          </a:p>
          <a:p>
            <a:pPr marL="1587" indent="0">
              <a:buNone/>
            </a:pPr>
            <a:r>
              <a:rPr lang="en-US" altLang="en-US" sz="1100" b="1" dirty="0">
                <a:solidFill>
                  <a:srgbClr val="2091D0"/>
                </a:solidFill>
              </a:rPr>
              <a:t>1606 – 1610 </a:t>
            </a:r>
          </a:p>
          <a:p>
            <a:pPr marL="1587" indent="0">
              <a:buFont typeface="Arial"/>
              <a:buNone/>
            </a:pPr>
            <a:endParaRPr lang="en-US" sz="1100" dirty="0">
              <a:solidFill>
                <a:schemeClr val="accent1"/>
              </a:solidFill>
            </a:endParaRPr>
          </a:p>
        </p:txBody>
      </p:sp>
      <p:sp>
        <p:nvSpPr>
          <p:cNvPr id="67" name="Rectangle 66">
            <a:extLst>
              <a:ext uri="{FF2B5EF4-FFF2-40B4-BE49-F238E27FC236}">
                <a16:creationId xmlns:a16="http://schemas.microsoft.com/office/drawing/2014/main" id="{B8AE66B4-B94A-40BC-910B-96CCB0CFC7B9}"/>
              </a:ext>
            </a:extLst>
          </p:cNvPr>
          <p:cNvSpPr/>
          <p:nvPr/>
        </p:nvSpPr>
        <p:spPr>
          <a:xfrm>
            <a:off x="5151838" y="2317122"/>
            <a:ext cx="45720" cy="1371600"/>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 Placeholder 1">
            <a:extLst>
              <a:ext uri="{FF2B5EF4-FFF2-40B4-BE49-F238E27FC236}">
                <a16:creationId xmlns:a16="http://schemas.microsoft.com/office/drawing/2014/main" id="{75369EF7-8CD9-4AC8-AA95-1DBD7A362D99}"/>
              </a:ext>
            </a:extLst>
          </p:cNvPr>
          <p:cNvSpPr txBox="1">
            <a:spLocks/>
          </p:cNvSpPr>
          <p:nvPr/>
        </p:nvSpPr>
        <p:spPr bwMode="auto">
          <a:xfrm>
            <a:off x="5300790" y="2083478"/>
            <a:ext cx="1527525" cy="148890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002060"/>
                </a:solidFill>
                <a:latin typeface="+mj-lt"/>
              </a:rPr>
              <a:t>1698</a:t>
            </a:r>
          </a:p>
          <a:p>
            <a:pPr marL="1587" indent="0">
              <a:buFont typeface="Arial"/>
              <a:buNone/>
            </a:pPr>
            <a:r>
              <a:rPr lang="en-US" sz="1100" dirty="0">
                <a:solidFill>
                  <a:schemeClr val="accent1"/>
                </a:solidFill>
              </a:rPr>
              <a:t>The first evidence of </a:t>
            </a:r>
            <a:r>
              <a:rPr lang="en-US" sz="1100" i="1" dirty="0">
                <a:solidFill>
                  <a:schemeClr val="accent1"/>
                </a:solidFill>
              </a:rPr>
              <a:t>taxation</a:t>
            </a:r>
            <a:r>
              <a:rPr lang="en-US" sz="1100" dirty="0">
                <a:solidFill>
                  <a:schemeClr val="accent1"/>
                </a:solidFill>
              </a:rPr>
              <a:t> is witnessed when </a:t>
            </a:r>
            <a:r>
              <a:rPr lang="en-US" sz="1100" b="1" dirty="0">
                <a:solidFill>
                  <a:schemeClr val="accent1"/>
                </a:solidFill>
              </a:rPr>
              <a:t>Constantin Duca </a:t>
            </a:r>
            <a:r>
              <a:rPr lang="en-US" sz="1100" dirty="0">
                <a:solidFill>
                  <a:schemeClr val="accent1"/>
                </a:solidFill>
              </a:rPr>
              <a:t>(ruler of </a:t>
            </a:r>
            <a:r>
              <a:rPr lang="en-US" sz="1100" b="1" dirty="0">
                <a:solidFill>
                  <a:schemeClr val="accent1"/>
                </a:solidFill>
              </a:rPr>
              <a:t>Moldavia</a:t>
            </a:r>
            <a:r>
              <a:rPr lang="en-US" sz="1100" dirty="0">
                <a:solidFill>
                  <a:schemeClr val="accent1"/>
                </a:solidFill>
              </a:rPr>
              <a:t>) perceives a tax of 4 lei / parcel for a  tobacco plantations.</a:t>
            </a:r>
          </a:p>
        </p:txBody>
      </p:sp>
      <p:sp>
        <p:nvSpPr>
          <p:cNvPr id="69" name="Rectangle 68">
            <a:extLst>
              <a:ext uri="{FF2B5EF4-FFF2-40B4-BE49-F238E27FC236}">
                <a16:creationId xmlns:a16="http://schemas.microsoft.com/office/drawing/2014/main" id="{B8AE66B4-B94A-40BC-910B-96CCB0CFC7B9}"/>
              </a:ext>
            </a:extLst>
          </p:cNvPr>
          <p:cNvSpPr/>
          <p:nvPr/>
        </p:nvSpPr>
        <p:spPr>
          <a:xfrm>
            <a:off x="7212276" y="3620164"/>
            <a:ext cx="45719" cy="1506017"/>
          </a:xfrm>
          <a:prstGeom prst="rect">
            <a:avLst/>
          </a:prstGeom>
          <a:solidFill>
            <a:srgbClr val="0076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
            <a:extLst>
              <a:ext uri="{FF2B5EF4-FFF2-40B4-BE49-F238E27FC236}">
                <a16:creationId xmlns:a16="http://schemas.microsoft.com/office/drawing/2014/main" id="{75369EF7-8CD9-4AC8-AA95-1DBD7A362D99}"/>
              </a:ext>
            </a:extLst>
          </p:cNvPr>
          <p:cNvSpPr txBox="1">
            <a:spLocks/>
          </p:cNvSpPr>
          <p:nvPr/>
        </p:nvSpPr>
        <p:spPr bwMode="auto">
          <a:xfrm>
            <a:off x="7361227" y="3671584"/>
            <a:ext cx="1527525" cy="1644968"/>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indent="0">
              <a:buFont typeface="Arial"/>
              <a:buNone/>
            </a:pPr>
            <a:r>
              <a:rPr lang="en-US" sz="1100" dirty="0">
                <a:solidFill>
                  <a:schemeClr val="accent1"/>
                </a:solidFill>
              </a:rPr>
              <a:t>In </a:t>
            </a:r>
            <a:r>
              <a:rPr lang="en-US" sz="1100" b="1" dirty="0">
                <a:solidFill>
                  <a:schemeClr val="accent1"/>
                </a:solidFill>
              </a:rPr>
              <a:t>Transylvania</a:t>
            </a:r>
            <a:r>
              <a:rPr lang="en-US" sz="1100" dirty="0">
                <a:solidFill>
                  <a:schemeClr val="accent1"/>
                </a:solidFill>
              </a:rPr>
              <a:t> a document related to the history of </a:t>
            </a:r>
            <a:r>
              <a:rPr lang="en-US" sz="1100" i="1" dirty="0">
                <a:solidFill>
                  <a:schemeClr val="accent1"/>
                </a:solidFill>
              </a:rPr>
              <a:t>Saxons</a:t>
            </a:r>
            <a:r>
              <a:rPr lang="en-US" sz="1100" dirty="0">
                <a:solidFill>
                  <a:schemeClr val="accent1"/>
                </a:solidFill>
              </a:rPr>
              <a:t> reveals that tobacco was widely smoked by </a:t>
            </a:r>
            <a:r>
              <a:rPr lang="en-US" sz="1100" b="1" dirty="0">
                <a:solidFill>
                  <a:schemeClr val="accent1"/>
                </a:solidFill>
              </a:rPr>
              <a:t>all social classes</a:t>
            </a:r>
            <a:r>
              <a:rPr lang="en-US" sz="1100" dirty="0">
                <a:solidFill>
                  <a:schemeClr val="accent1"/>
                </a:solidFill>
              </a:rPr>
              <a:t>, so the rulers levied a </a:t>
            </a:r>
            <a:r>
              <a:rPr lang="en-US" sz="1100" i="1" dirty="0">
                <a:solidFill>
                  <a:schemeClr val="accent1"/>
                </a:solidFill>
              </a:rPr>
              <a:t>fine</a:t>
            </a:r>
            <a:r>
              <a:rPr lang="en-US" sz="1100" dirty="0">
                <a:solidFill>
                  <a:schemeClr val="accent1"/>
                </a:solidFill>
              </a:rPr>
              <a:t> on smokers .</a:t>
            </a:r>
          </a:p>
          <a:p>
            <a:pPr marL="1587" indent="0">
              <a:buNone/>
            </a:pPr>
            <a:r>
              <a:rPr lang="en-US" altLang="en-US" sz="1100" b="1" dirty="0">
                <a:solidFill>
                  <a:srgbClr val="007681"/>
                </a:solidFill>
              </a:rPr>
              <a:t>1967</a:t>
            </a:r>
          </a:p>
          <a:p>
            <a:pPr marL="1587" indent="0">
              <a:buFont typeface="Arial"/>
              <a:buNone/>
            </a:pPr>
            <a:endParaRPr lang="en-US" sz="1100" dirty="0">
              <a:solidFill>
                <a:schemeClr val="accent1"/>
              </a:solidFill>
            </a:endParaRPr>
          </a:p>
        </p:txBody>
      </p:sp>
      <p:sp>
        <p:nvSpPr>
          <p:cNvPr id="71" name="Rectangle 70">
            <a:extLst>
              <a:ext uri="{FF2B5EF4-FFF2-40B4-BE49-F238E27FC236}">
                <a16:creationId xmlns:a16="http://schemas.microsoft.com/office/drawing/2014/main" id="{B8AE66B4-B94A-40BC-910B-96CCB0CFC7B9}"/>
              </a:ext>
            </a:extLst>
          </p:cNvPr>
          <p:cNvSpPr/>
          <p:nvPr/>
        </p:nvSpPr>
        <p:spPr>
          <a:xfrm>
            <a:off x="9272713" y="2580938"/>
            <a:ext cx="45720" cy="1107783"/>
          </a:xfrm>
          <a:prstGeom prst="rect">
            <a:avLst/>
          </a:prstGeom>
          <a:solidFill>
            <a:srgbClr val="30BA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1">
            <a:extLst>
              <a:ext uri="{FF2B5EF4-FFF2-40B4-BE49-F238E27FC236}">
                <a16:creationId xmlns:a16="http://schemas.microsoft.com/office/drawing/2014/main" id="{75369EF7-8CD9-4AC8-AA95-1DBD7A362D99}"/>
              </a:ext>
            </a:extLst>
          </p:cNvPr>
          <p:cNvSpPr txBox="1">
            <a:spLocks/>
          </p:cNvSpPr>
          <p:nvPr/>
        </p:nvSpPr>
        <p:spPr bwMode="auto">
          <a:xfrm>
            <a:off x="9421665" y="2323061"/>
            <a:ext cx="1527525" cy="1488907"/>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b="1" dirty="0">
                <a:solidFill>
                  <a:srgbClr val="30BAA6"/>
                </a:solidFill>
                <a:latin typeface="+mj-lt"/>
              </a:rPr>
              <a:t>17</a:t>
            </a:r>
            <a:r>
              <a:rPr lang="en-US" sz="1100" b="1" baseline="30000" dirty="0">
                <a:solidFill>
                  <a:srgbClr val="30BAA6"/>
                </a:solidFill>
                <a:latin typeface="+mj-lt"/>
              </a:rPr>
              <a:t>th</a:t>
            </a:r>
            <a:r>
              <a:rPr lang="en-US" sz="1100" b="1" dirty="0">
                <a:solidFill>
                  <a:srgbClr val="30BAA6"/>
                </a:solidFill>
                <a:latin typeface="+mj-lt"/>
              </a:rPr>
              <a:t> - 18</a:t>
            </a:r>
            <a:r>
              <a:rPr lang="en-US" sz="1100" b="1" baseline="30000" dirty="0">
                <a:solidFill>
                  <a:srgbClr val="30BAA6"/>
                </a:solidFill>
                <a:latin typeface="+mj-lt"/>
              </a:rPr>
              <a:t>th</a:t>
            </a:r>
            <a:r>
              <a:rPr lang="en-US" sz="1100" b="1" dirty="0">
                <a:solidFill>
                  <a:srgbClr val="30BAA6"/>
                </a:solidFill>
                <a:latin typeface="+mj-lt"/>
              </a:rPr>
              <a:t> century</a:t>
            </a:r>
          </a:p>
          <a:p>
            <a:pPr marL="1587" indent="0">
              <a:buFont typeface="Arial"/>
              <a:buNone/>
            </a:pPr>
            <a:r>
              <a:rPr lang="en-US" sz="1100" b="1" dirty="0">
                <a:solidFill>
                  <a:schemeClr val="accent1"/>
                </a:solidFill>
              </a:rPr>
              <a:t>Nicolae Mavrocordat </a:t>
            </a:r>
            <a:r>
              <a:rPr lang="en-US" sz="1100" dirty="0">
                <a:solidFill>
                  <a:schemeClr val="accent1"/>
                </a:solidFill>
              </a:rPr>
              <a:t>– ruler of Wallachia with a PhD in Medicine wrote a </a:t>
            </a:r>
            <a:r>
              <a:rPr lang="en-US" sz="1100" b="1" dirty="0">
                <a:solidFill>
                  <a:schemeClr val="accent1"/>
                </a:solidFill>
              </a:rPr>
              <a:t>leaflet </a:t>
            </a:r>
            <a:r>
              <a:rPr lang="en-US" sz="1100" dirty="0">
                <a:solidFill>
                  <a:schemeClr val="accent1"/>
                </a:solidFill>
              </a:rPr>
              <a:t>warning about the </a:t>
            </a:r>
            <a:r>
              <a:rPr lang="en-US" sz="1100" i="1" dirty="0">
                <a:solidFill>
                  <a:schemeClr val="accent1"/>
                </a:solidFill>
              </a:rPr>
              <a:t>negative effects of smoking</a:t>
            </a:r>
            <a:r>
              <a:rPr lang="en-US" sz="1100" dirty="0">
                <a:solidFill>
                  <a:schemeClr val="accent1"/>
                </a:solidFill>
              </a:rPr>
              <a:t>.</a:t>
            </a:r>
          </a:p>
        </p:txBody>
      </p:sp>
      <p:pic>
        <p:nvPicPr>
          <p:cNvPr id="7" name="Picture 6"/>
          <p:cNvPicPr>
            <a:picLocks noChangeAspect="1"/>
          </p:cNvPicPr>
          <p:nvPr/>
        </p:nvPicPr>
        <p:blipFill>
          <a:blip r:embed="rId2"/>
          <a:stretch>
            <a:fillRect/>
          </a:stretch>
        </p:blipFill>
        <p:spPr>
          <a:xfrm>
            <a:off x="1456202" y="1687950"/>
            <a:ext cx="454793" cy="393841"/>
          </a:xfrm>
          <a:prstGeom prst="rect">
            <a:avLst/>
          </a:prstGeom>
        </p:spPr>
      </p:pic>
      <p:pic>
        <p:nvPicPr>
          <p:cNvPr id="8" name="Picture 7"/>
          <p:cNvPicPr>
            <a:picLocks noChangeAspect="1"/>
          </p:cNvPicPr>
          <p:nvPr/>
        </p:nvPicPr>
        <p:blipFill>
          <a:blip r:embed="rId3"/>
          <a:stretch>
            <a:fillRect/>
          </a:stretch>
        </p:blipFill>
        <p:spPr>
          <a:xfrm>
            <a:off x="3550791" y="4985823"/>
            <a:ext cx="548640" cy="308009"/>
          </a:xfrm>
          <a:prstGeom prst="rect">
            <a:avLst/>
          </a:prstGeom>
        </p:spPr>
      </p:pic>
      <p:pic>
        <p:nvPicPr>
          <p:cNvPr id="9" name="Picture 8"/>
          <p:cNvPicPr>
            <a:picLocks noChangeAspect="1"/>
          </p:cNvPicPr>
          <p:nvPr/>
        </p:nvPicPr>
        <p:blipFill>
          <a:blip r:embed="rId4"/>
          <a:stretch>
            <a:fillRect/>
          </a:stretch>
        </p:blipFill>
        <p:spPr>
          <a:xfrm>
            <a:off x="5763127" y="1658592"/>
            <a:ext cx="454793" cy="517690"/>
          </a:xfrm>
          <a:prstGeom prst="rect">
            <a:avLst/>
          </a:prstGeom>
        </p:spPr>
      </p:pic>
      <p:pic>
        <p:nvPicPr>
          <p:cNvPr id="10" name="Picture 9"/>
          <p:cNvPicPr>
            <a:picLocks noChangeAspect="1"/>
          </p:cNvPicPr>
          <p:nvPr/>
        </p:nvPicPr>
        <p:blipFill>
          <a:blip r:embed="rId5"/>
          <a:stretch>
            <a:fillRect/>
          </a:stretch>
        </p:blipFill>
        <p:spPr>
          <a:xfrm>
            <a:off x="7686234" y="5407906"/>
            <a:ext cx="548640" cy="439857"/>
          </a:xfrm>
          <a:prstGeom prst="rect">
            <a:avLst/>
          </a:prstGeom>
        </p:spPr>
      </p:pic>
      <p:pic>
        <p:nvPicPr>
          <p:cNvPr id="11" name="Picture 10"/>
          <p:cNvPicPr>
            <a:picLocks noChangeAspect="1"/>
          </p:cNvPicPr>
          <p:nvPr/>
        </p:nvPicPr>
        <p:blipFill>
          <a:blip r:embed="rId6"/>
          <a:stretch>
            <a:fillRect/>
          </a:stretch>
        </p:blipFill>
        <p:spPr>
          <a:xfrm>
            <a:off x="9742916" y="1621826"/>
            <a:ext cx="538089" cy="548640"/>
          </a:xfrm>
          <a:prstGeom prst="rect">
            <a:avLst/>
          </a:prstGeom>
        </p:spPr>
      </p:pic>
      <p:sp>
        <p:nvSpPr>
          <p:cNvPr id="21" name="Rectangle 20">
            <a:extLst>
              <a:ext uri="{FF2B5EF4-FFF2-40B4-BE49-F238E27FC236}">
                <a16:creationId xmlns:a16="http://schemas.microsoft.com/office/drawing/2014/main" id="{DC426C56-86B0-4534-8F01-E471B9957620}"/>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5742418-4298-4972-8912-5E5222254B84}"/>
              </a:ext>
            </a:extLst>
          </p:cNvPr>
          <p:cNvPicPr>
            <a:picLocks noChangeAspect="1"/>
          </p:cNvPicPr>
          <p:nvPr/>
        </p:nvPicPr>
        <p:blipFill>
          <a:blip r:embed="rId7"/>
          <a:stretch>
            <a:fillRect/>
          </a:stretch>
        </p:blipFill>
        <p:spPr>
          <a:xfrm>
            <a:off x="864633" y="4072864"/>
            <a:ext cx="1735674" cy="1644968"/>
          </a:xfrm>
          <a:prstGeom prst="rect">
            <a:avLst/>
          </a:prstGeom>
        </p:spPr>
      </p:pic>
      <p:pic>
        <p:nvPicPr>
          <p:cNvPr id="13" name="Picture 12">
            <a:extLst>
              <a:ext uri="{FF2B5EF4-FFF2-40B4-BE49-F238E27FC236}">
                <a16:creationId xmlns:a16="http://schemas.microsoft.com/office/drawing/2014/main" id="{412D2FFF-4C1C-4C0B-B192-AE19407B7E1A}"/>
              </a:ext>
            </a:extLst>
          </p:cNvPr>
          <p:cNvPicPr>
            <a:picLocks noChangeAspect="1"/>
          </p:cNvPicPr>
          <p:nvPr/>
        </p:nvPicPr>
        <p:blipFill>
          <a:blip r:embed="rId8"/>
          <a:stretch>
            <a:fillRect/>
          </a:stretch>
        </p:blipFill>
        <p:spPr>
          <a:xfrm>
            <a:off x="9517242" y="3918807"/>
            <a:ext cx="1527525" cy="2134042"/>
          </a:xfrm>
          <a:prstGeom prst="rect">
            <a:avLst/>
          </a:prstGeom>
        </p:spPr>
      </p:pic>
      <p:pic>
        <p:nvPicPr>
          <p:cNvPr id="15" name="Picture 14">
            <a:extLst>
              <a:ext uri="{FF2B5EF4-FFF2-40B4-BE49-F238E27FC236}">
                <a16:creationId xmlns:a16="http://schemas.microsoft.com/office/drawing/2014/main" id="{8397AEA1-895C-4256-ACA5-D6C7D79AF847}"/>
              </a:ext>
            </a:extLst>
          </p:cNvPr>
          <p:cNvPicPr>
            <a:picLocks noChangeAspect="1"/>
          </p:cNvPicPr>
          <p:nvPr/>
        </p:nvPicPr>
        <p:blipFill>
          <a:blip r:embed="rId9"/>
          <a:stretch>
            <a:fillRect/>
          </a:stretch>
        </p:blipFill>
        <p:spPr>
          <a:xfrm>
            <a:off x="7145188" y="2159143"/>
            <a:ext cx="2127260" cy="1076880"/>
          </a:xfrm>
          <a:prstGeom prst="rect">
            <a:avLst/>
          </a:prstGeom>
        </p:spPr>
      </p:pic>
      <p:pic>
        <p:nvPicPr>
          <p:cNvPr id="17" name="Picture 16">
            <a:extLst>
              <a:ext uri="{FF2B5EF4-FFF2-40B4-BE49-F238E27FC236}">
                <a16:creationId xmlns:a16="http://schemas.microsoft.com/office/drawing/2014/main" id="{ABC9C10A-A5F0-48F5-9FA8-AC1F6B1F54DD}"/>
              </a:ext>
            </a:extLst>
          </p:cNvPr>
          <p:cNvPicPr>
            <a:picLocks noChangeAspect="1"/>
          </p:cNvPicPr>
          <p:nvPr/>
        </p:nvPicPr>
        <p:blipFill>
          <a:blip r:embed="rId10"/>
          <a:stretch>
            <a:fillRect/>
          </a:stretch>
        </p:blipFill>
        <p:spPr>
          <a:xfrm>
            <a:off x="5227458" y="4287816"/>
            <a:ext cx="1773382" cy="994114"/>
          </a:xfrm>
          <a:prstGeom prst="rect">
            <a:avLst/>
          </a:prstGeom>
        </p:spPr>
      </p:pic>
      <p:pic>
        <p:nvPicPr>
          <p:cNvPr id="19" name="Picture 18">
            <a:extLst>
              <a:ext uri="{FF2B5EF4-FFF2-40B4-BE49-F238E27FC236}">
                <a16:creationId xmlns:a16="http://schemas.microsoft.com/office/drawing/2014/main" id="{0EE7DB1D-958F-4D8A-9F69-F143FFCD4FB7}"/>
              </a:ext>
            </a:extLst>
          </p:cNvPr>
          <p:cNvPicPr>
            <a:picLocks noChangeAspect="1"/>
          </p:cNvPicPr>
          <p:nvPr/>
        </p:nvPicPr>
        <p:blipFill>
          <a:blip r:embed="rId11"/>
          <a:stretch>
            <a:fillRect/>
          </a:stretch>
        </p:blipFill>
        <p:spPr>
          <a:xfrm>
            <a:off x="2990085" y="2136477"/>
            <a:ext cx="2021088" cy="1315055"/>
          </a:xfrm>
          <a:prstGeom prst="rect">
            <a:avLst/>
          </a:prstGeom>
        </p:spPr>
      </p:pic>
    </p:spTree>
    <p:extLst>
      <p:ext uri="{BB962C8B-B14F-4D97-AF65-F5344CB8AC3E}">
        <p14:creationId xmlns:p14="http://schemas.microsoft.com/office/powerpoint/2010/main" val="4032285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D045-A14A-4580-875F-A0D8C0FBF71B}"/>
              </a:ext>
            </a:extLst>
          </p:cNvPr>
          <p:cNvSpPr>
            <a:spLocks noGrp="1"/>
          </p:cNvSpPr>
          <p:nvPr>
            <p:ph type="title"/>
          </p:nvPr>
        </p:nvSpPr>
        <p:spPr/>
        <p:txBody>
          <a:bodyPr/>
          <a:lstStyle/>
          <a:p>
            <a:r>
              <a:rPr lang="en-US" dirty="0"/>
              <a:t>Smoking – drivers and myths</a:t>
            </a:r>
          </a:p>
        </p:txBody>
      </p:sp>
      <p:sp>
        <p:nvSpPr>
          <p:cNvPr id="3" name="Slide Number Placeholder 2">
            <a:extLst>
              <a:ext uri="{FF2B5EF4-FFF2-40B4-BE49-F238E27FC236}">
                <a16:creationId xmlns:a16="http://schemas.microsoft.com/office/drawing/2014/main" id="{69C97719-4EDB-48DF-97AF-4E3B0BA26C70}"/>
              </a:ext>
            </a:extLst>
          </p:cNvPr>
          <p:cNvSpPr>
            <a:spLocks noGrp="1"/>
          </p:cNvSpPr>
          <p:nvPr>
            <p:ph type="sldNum" sz="quarter" idx="4"/>
          </p:nvPr>
        </p:nvSpPr>
        <p:spPr/>
        <p:txBody>
          <a:bodyPr/>
          <a:lstStyle/>
          <a:p>
            <a:fld id="{746372F0-8F5B-47E8-9A0C-8905EFF44332}" type="slidenum">
              <a:rPr lang="en-US" smtClean="0"/>
              <a:pPr/>
              <a:t>6</a:t>
            </a:fld>
            <a:endParaRPr lang="en-US" dirty="0"/>
          </a:p>
        </p:txBody>
      </p:sp>
      <p:sp>
        <p:nvSpPr>
          <p:cNvPr id="5" name="Text Placeholder 4">
            <a:extLst>
              <a:ext uri="{FF2B5EF4-FFF2-40B4-BE49-F238E27FC236}">
                <a16:creationId xmlns:a16="http://schemas.microsoft.com/office/drawing/2014/main" id="{6241D422-8B47-4A17-9BFA-3016ED5504D3}"/>
              </a:ext>
            </a:extLst>
          </p:cNvPr>
          <p:cNvSpPr>
            <a:spLocks noGrp="1"/>
          </p:cNvSpPr>
          <p:nvPr>
            <p:ph type="body" sz="quarter" idx="10"/>
          </p:nvPr>
        </p:nvSpPr>
        <p:spPr>
          <a:xfrm>
            <a:off x="609601" y="1348998"/>
            <a:ext cx="10972800" cy="433753"/>
          </a:xfrm>
        </p:spPr>
        <p:txBody>
          <a:bodyPr/>
          <a:lstStyle/>
          <a:p>
            <a:pPr marL="0" indent="0">
              <a:buNone/>
            </a:pPr>
            <a:r>
              <a:rPr lang="en-US" sz="1400" dirty="0">
                <a:solidFill>
                  <a:schemeClr val="accent1"/>
                </a:solidFill>
              </a:rPr>
              <a:t>Let’s analyze below some of the reasons that drive people to some as well as a couple pf misconceptions about smoking.</a:t>
            </a:r>
            <a:endParaRPr lang="en-US" sz="1400" dirty="0"/>
          </a:p>
        </p:txBody>
      </p:sp>
      <p:sp>
        <p:nvSpPr>
          <p:cNvPr id="15" name="Text Placeholder 4">
            <a:extLst>
              <a:ext uri="{FF2B5EF4-FFF2-40B4-BE49-F238E27FC236}">
                <a16:creationId xmlns:a16="http://schemas.microsoft.com/office/drawing/2014/main" id="{B6161391-CEEC-4255-9D4B-B5D93E82A7A5}"/>
              </a:ext>
            </a:extLst>
          </p:cNvPr>
          <p:cNvSpPr txBox="1">
            <a:spLocks/>
          </p:cNvSpPr>
          <p:nvPr/>
        </p:nvSpPr>
        <p:spPr bwMode="auto">
          <a:xfrm>
            <a:off x="609601" y="2132836"/>
            <a:ext cx="5140010" cy="350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de-CH" sz="1200" dirty="0">
                <a:solidFill>
                  <a:schemeClr val="accent1"/>
                </a:solidFill>
              </a:rPr>
              <a:t>Some of the reasons that drive people to smoke are highlighted below:</a:t>
            </a:r>
            <a:endParaRPr lang="en-US" sz="1200" dirty="0"/>
          </a:p>
        </p:txBody>
      </p:sp>
      <p:sp>
        <p:nvSpPr>
          <p:cNvPr id="17" name="Text Placeholder 4">
            <a:extLst>
              <a:ext uri="{FF2B5EF4-FFF2-40B4-BE49-F238E27FC236}">
                <a16:creationId xmlns:a16="http://schemas.microsoft.com/office/drawing/2014/main" id="{BECA39C8-EC9C-47DF-807A-0C95A8D7946A}"/>
              </a:ext>
            </a:extLst>
          </p:cNvPr>
          <p:cNvSpPr txBox="1">
            <a:spLocks/>
          </p:cNvSpPr>
          <p:nvPr/>
        </p:nvSpPr>
        <p:spPr bwMode="auto">
          <a:xfrm>
            <a:off x="6903292" y="2445579"/>
            <a:ext cx="4679110" cy="400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Tobacco is not extremely harmful, it is not a drug and smoking is legal</a:t>
            </a:r>
            <a:endParaRPr lang="en-US" sz="1200" dirty="0"/>
          </a:p>
        </p:txBody>
      </p:sp>
      <p:sp>
        <p:nvSpPr>
          <p:cNvPr id="19" name="Text Placeholder 4">
            <a:extLst>
              <a:ext uri="{FF2B5EF4-FFF2-40B4-BE49-F238E27FC236}">
                <a16:creationId xmlns:a16="http://schemas.microsoft.com/office/drawing/2014/main" id="{128DB91F-F24C-4D1C-A33A-AFC0714D88E9}"/>
              </a:ext>
            </a:extLst>
          </p:cNvPr>
          <p:cNvSpPr txBox="1">
            <a:spLocks/>
          </p:cNvSpPr>
          <p:nvPr/>
        </p:nvSpPr>
        <p:spPr bwMode="auto">
          <a:xfrm>
            <a:off x="6903292" y="3083599"/>
            <a:ext cx="467911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Smoking is helping people be fit and not gain weights</a:t>
            </a:r>
            <a:endParaRPr lang="en-US" sz="1200" dirty="0"/>
          </a:p>
        </p:txBody>
      </p:sp>
      <p:sp>
        <p:nvSpPr>
          <p:cNvPr id="21" name="Text Placeholder 4">
            <a:extLst>
              <a:ext uri="{FF2B5EF4-FFF2-40B4-BE49-F238E27FC236}">
                <a16:creationId xmlns:a16="http://schemas.microsoft.com/office/drawing/2014/main" id="{277684C2-E699-4097-8C75-F94BD017FEB9}"/>
              </a:ext>
            </a:extLst>
          </p:cNvPr>
          <p:cNvSpPr txBox="1">
            <a:spLocks/>
          </p:cNvSpPr>
          <p:nvPr/>
        </p:nvSpPr>
        <p:spPr bwMode="auto">
          <a:xfrm>
            <a:off x="6903292" y="3721619"/>
            <a:ext cx="467911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Smoking makes people feel more attractive</a:t>
            </a:r>
            <a:endParaRPr lang="en-US" sz="1200" dirty="0"/>
          </a:p>
        </p:txBody>
      </p:sp>
      <p:sp>
        <p:nvSpPr>
          <p:cNvPr id="22" name="Text Placeholder 4">
            <a:extLst>
              <a:ext uri="{FF2B5EF4-FFF2-40B4-BE49-F238E27FC236}">
                <a16:creationId xmlns:a16="http://schemas.microsoft.com/office/drawing/2014/main" id="{E6780EBD-B990-4260-8EA0-B64F4F8D7FE0}"/>
              </a:ext>
            </a:extLst>
          </p:cNvPr>
          <p:cNvSpPr txBox="1">
            <a:spLocks/>
          </p:cNvSpPr>
          <p:nvPr/>
        </p:nvSpPr>
        <p:spPr bwMode="auto">
          <a:xfrm>
            <a:off x="6903292" y="4359639"/>
            <a:ext cx="467911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Smoking relaxes people and makes them feel good</a:t>
            </a:r>
            <a:endParaRPr lang="en-US" sz="1200" b="1" dirty="0"/>
          </a:p>
        </p:txBody>
      </p:sp>
      <p:sp>
        <p:nvSpPr>
          <p:cNvPr id="23" name="Text Placeholder 4">
            <a:extLst>
              <a:ext uri="{FF2B5EF4-FFF2-40B4-BE49-F238E27FC236}">
                <a16:creationId xmlns:a16="http://schemas.microsoft.com/office/drawing/2014/main" id="{80138C43-2255-4126-B914-5ED98A196531}"/>
              </a:ext>
            </a:extLst>
          </p:cNvPr>
          <p:cNvSpPr txBox="1">
            <a:spLocks/>
          </p:cNvSpPr>
          <p:nvPr/>
        </p:nvSpPr>
        <p:spPr bwMode="auto">
          <a:xfrm>
            <a:off x="6903292" y="4997659"/>
            <a:ext cx="467911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Smoking allows you to meet and connect with people</a:t>
            </a:r>
            <a:endParaRPr lang="en-US" sz="1200" b="1" dirty="0"/>
          </a:p>
        </p:txBody>
      </p:sp>
      <p:sp>
        <p:nvSpPr>
          <p:cNvPr id="24" name="Text Placeholder 4">
            <a:extLst>
              <a:ext uri="{FF2B5EF4-FFF2-40B4-BE49-F238E27FC236}">
                <a16:creationId xmlns:a16="http://schemas.microsoft.com/office/drawing/2014/main" id="{DAE17A57-BBE6-4C92-9C18-13ADEC33FBB6}"/>
              </a:ext>
            </a:extLst>
          </p:cNvPr>
          <p:cNvSpPr txBox="1">
            <a:spLocks/>
          </p:cNvSpPr>
          <p:nvPr/>
        </p:nvSpPr>
        <p:spPr bwMode="auto">
          <a:xfrm>
            <a:off x="6903292" y="5635680"/>
            <a:ext cx="467911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Smoking is a habit that can hardly be overcome</a:t>
            </a:r>
            <a:endParaRPr lang="en-US" sz="1200" b="1" dirty="0"/>
          </a:p>
        </p:txBody>
      </p:sp>
      <p:pic>
        <p:nvPicPr>
          <p:cNvPr id="9" name="Picture 8">
            <a:extLst>
              <a:ext uri="{FF2B5EF4-FFF2-40B4-BE49-F238E27FC236}">
                <a16:creationId xmlns:a16="http://schemas.microsoft.com/office/drawing/2014/main" id="{49504F58-5767-4695-A848-4F1481691C17}"/>
              </a:ext>
            </a:extLst>
          </p:cNvPr>
          <p:cNvPicPr>
            <a:picLocks noChangeAspect="1"/>
          </p:cNvPicPr>
          <p:nvPr/>
        </p:nvPicPr>
        <p:blipFill>
          <a:blip r:embed="rId2"/>
          <a:stretch>
            <a:fillRect/>
          </a:stretch>
        </p:blipFill>
        <p:spPr>
          <a:xfrm>
            <a:off x="6367882" y="5544240"/>
            <a:ext cx="431074" cy="457200"/>
          </a:xfrm>
          <a:prstGeom prst="rect">
            <a:avLst/>
          </a:prstGeom>
        </p:spPr>
      </p:pic>
      <p:sp>
        <p:nvSpPr>
          <p:cNvPr id="27" name="Rectangle 26">
            <a:extLst>
              <a:ext uri="{FF2B5EF4-FFF2-40B4-BE49-F238E27FC236}">
                <a16:creationId xmlns:a16="http://schemas.microsoft.com/office/drawing/2014/main" id="{61A64D6B-56AF-4670-926E-1678D33BF962}"/>
              </a:ext>
            </a:extLst>
          </p:cNvPr>
          <p:cNvSpPr/>
          <p:nvPr/>
        </p:nvSpPr>
        <p:spPr>
          <a:xfrm>
            <a:off x="609601" y="1801576"/>
            <a:ext cx="5140010" cy="210828"/>
          </a:xfrm>
          <a:prstGeom prst="rect">
            <a:avLst/>
          </a:prstGeom>
          <a:solidFill>
            <a:srgbClr val="2091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Drivers</a:t>
            </a:r>
          </a:p>
        </p:txBody>
      </p:sp>
      <p:sp>
        <p:nvSpPr>
          <p:cNvPr id="28" name="Rectangle 27">
            <a:extLst>
              <a:ext uri="{FF2B5EF4-FFF2-40B4-BE49-F238E27FC236}">
                <a16:creationId xmlns:a16="http://schemas.microsoft.com/office/drawing/2014/main" id="{52AD7053-A7CC-45D5-8F96-59BC5C0DA2DD}"/>
              </a:ext>
            </a:extLst>
          </p:cNvPr>
          <p:cNvSpPr/>
          <p:nvPr/>
        </p:nvSpPr>
        <p:spPr>
          <a:xfrm>
            <a:off x="6461846" y="1801575"/>
            <a:ext cx="5140010" cy="210828"/>
          </a:xfrm>
          <a:prstGeom prst="rect">
            <a:avLst/>
          </a:prstGeom>
          <a:solidFill>
            <a:srgbClr val="2799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Myths</a:t>
            </a:r>
          </a:p>
        </p:txBody>
      </p:sp>
      <p:sp>
        <p:nvSpPr>
          <p:cNvPr id="29" name="Text Placeholder 4">
            <a:extLst>
              <a:ext uri="{FF2B5EF4-FFF2-40B4-BE49-F238E27FC236}">
                <a16:creationId xmlns:a16="http://schemas.microsoft.com/office/drawing/2014/main" id="{BECA39C8-EC9C-47DF-807A-0C95A8D7946A}"/>
              </a:ext>
            </a:extLst>
          </p:cNvPr>
          <p:cNvSpPr txBox="1">
            <a:spLocks/>
          </p:cNvSpPr>
          <p:nvPr/>
        </p:nvSpPr>
        <p:spPr bwMode="auto">
          <a:xfrm>
            <a:off x="1024542" y="2445579"/>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Shaping a social image and fitting in</a:t>
            </a:r>
            <a:endParaRPr lang="en-US" sz="1200" dirty="0"/>
          </a:p>
        </p:txBody>
      </p:sp>
      <p:sp>
        <p:nvSpPr>
          <p:cNvPr id="31" name="Text Placeholder 4">
            <a:extLst>
              <a:ext uri="{FF2B5EF4-FFF2-40B4-BE49-F238E27FC236}">
                <a16:creationId xmlns:a16="http://schemas.microsoft.com/office/drawing/2014/main" id="{128DB91F-F24C-4D1C-A33A-AFC0714D88E9}"/>
              </a:ext>
            </a:extLst>
          </p:cNvPr>
          <p:cNvSpPr txBox="1">
            <a:spLocks/>
          </p:cNvSpPr>
          <p:nvPr/>
        </p:nvSpPr>
        <p:spPr bwMode="auto">
          <a:xfrm>
            <a:off x="1024542" y="3029927"/>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Low self esteem</a:t>
            </a:r>
            <a:endParaRPr lang="en-US" sz="1200" dirty="0"/>
          </a:p>
        </p:txBody>
      </p:sp>
      <p:sp>
        <p:nvSpPr>
          <p:cNvPr id="32" name="Text Placeholder 4">
            <a:extLst>
              <a:ext uri="{FF2B5EF4-FFF2-40B4-BE49-F238E27FC236}">
                <a16:creationId xmlns:a16="http://schemas.microsoft.com/office/drawing/2014/main" id="{277684C2-E699-4097-8C75-F94BD017FEB9}"/>
              </a:ext>
            </a:extLst>
          </p:cNvPr>
          <p:cNvSpPr txBox="1">
            <a:spLocks/>
          </p:cNvSpPr>
          <p:nvPr/>
        </p:nvSpPr>
        <p:spPr bwMode="auto">
          <a:xfrm>
            <a:off x="1024542" y="3614275"/>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Releasing pressure and finding temporary stress relief</a:t>
            </a:r>
            <a:endParaRPr lang="en-US" sz="1200" dirty="0"/>
          </a:p>
        </p:txBody>
      </p:sp>
      <p:sp>
        <p:nvSpPr>
          <p:cNvPr id="33" name="Text Placeholder 4">
            <a:extLst>
              <a:ext uri="{FF2B5EF4-FFF2-40B4-BE49-F238E27FC236}">
                <a16:creationId xmlns:a16="http://schemas.microsoft.com/office/drawing/2014/main" id="{E6780EBD-B990-4260-8EA0-B64F4F8D7FE0}"/>
              </a:ext>
            </a:extLst>
          </p:cNvPr>
          <p:cNvSpPr txBox="1">
            <a:spLocks/>
          </p:cNvSpPr>
          <p:nvPr/>
        </p:nvSpPr>
        <p:spPr bwMode="auto">
          <a:xfrm>
            <a:off x="1024542" y="4198623"/>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Seeking a good, fun time and improving the mood</a:t>
            </a:r>
            <a:endParaRPr lang="en-US" sz="1200" b="1" dirty="0"/>
          </a:p>
        </p:txBody>
      </p:sp>
      <p:sp>
        <p:nvSpPr>
          <p:cNvPr id="34" name="Text Placeholder 4">
            <a:extLst>
              <a:ext uri="{FF2B5EF4-FFF2-40B4-BE49-F238E27FC236}">
                <a16:creationId xmlns:a16="http://schemas.microsoft.com/office/drawing/2014/main" id="{80138C43-2255-4126-B914-5ED98A196531}"/>
              </a:ext>
            </a:extLst>
          </p:cNvPr>
          <p:cNvSpPr txBox="1">
            <a:spLocks/>
          </p:cNvSpPr>
          <p:nvPr/>
        </p:nvSpPr>
        <p:spPr bwMode="auto">
          <a:xfrm>
            <a:off x="1024542" y="4782971"/>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Boredom</a:t>
            </a:r>
            <a:endParaRPr lang="en-US" sz="1200" b="1" dirty="0"/>
          </a:p>
        </p:txBody>
      </p:sp>
      <p:sp>
        <p:nvSpPr>
          <p:cNvPr id="35" name="Text Placeholder 4">
            <a:extLst>
              <a:ext uri="{FF2B5EF4-FFF2-40B4-BE49-F238E27FC236}">
                <a16:creationId xmlns:a16="http://schemas.microsoft.com/office/drawing/2014/main" id="{DAE17A57-BBE6-4C92-9C18-13ADEC33FBB6}"/>
              </a:ext>
            </a:extLst>
          </p:cNvPr>
          <p:cNvSpPr txBox="1">
            <a:spLocks/>
          </p:cNvSpPr>
          <p:nvPr/>
        </p:nvSpPr>
        <p:spPr bwMode="auto">
          <a:xfrm>
            <a:off x="1024542" y="5367319"/>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de-CH" sz="1200" b="1" dirty="0">
                <a:solidFill>
                  <a:schemeClr val="accent1"/>
                </a:solidFill>
              </a:rPr>
              <a:t>Absence of believable role models</a:t>
            </a:r>
            <a:endParaRPr lang="en-US" sz="1200" b="1" dirty="0"/>
          </a:p>
        </p:txBody>
      </p:sp>
      <p:sp>
        <p:nvSpPr>
          <p:cNvPr id="36" name="Text Placeholder 4">
            <a:extLst>
              <a:ext uri="{FF2B5EF4-FFF2-40B4-BE49-F238E27FC236}">
                <a16:creationId xmlns:a16="http://schemas.microsoft.com/office/drawing/2014/main" id="{80138C43-2255-4126-B914-5ED98A196531}"/>
              </a:ext>
            </a:extLst>
          </p:cNvPr>
          <p:cNvSpPr txBox="1">
            <a:spLocks/>
          </p:cNvSpPr>
          <p:nvPr/>
        </p:nvSpPr>
        <p:spPr bwMode="auto">
          <a:xfrm>
            <a:off x="1024542" y="5951670"/>
            <a:ext cx="4681728"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rPr>
              <a:t>Commercials and marketing products promoting smoking</a:t>
            </a:r>
            <a:endParaRPr lang="en-US" sz="1200" b="1" dirty="0"/>
          </a:p>
        </p:txBody>
      </p:sp>
      <p:pic>
        <p:nvPicPr>
          <p:cNvPr id="4" name="Picture 3"/>
          <p:cNvPicPr>
            <a:picLocks noChangeAspect="1"/>
          </p:cNvPicPr>
          <p:nvPr/>
        </p:nvPicPr>
        <p:blipFill>
          <a:blip r:embed="rId3"/>
          <a:stretch>
            <a:fillRect/>
          </a:stretch>
        </p:blipFill>
        <p:spPr>
          <a:xfrm>
            <a:off x="450514" y="5870464"/>
            <a:ext cx="469692" cy="436731"/>
          </a:xfrm>
          <a:prstGeom prst="rect">
            <a:avLst/>
          </a:prstGeom>
        </p:spPr>
      </p:pic>
      <p:pic>
        <p:nvPicPr>
          <p:cNvPr id="8" name="Picture 7"/>
          <p:cNvPicPr>
            <a:picLocks noChangeAspect="1"/>
          </p:cNvPicPr>
          <p:nvPr/>
        </p:nvPicPr>
        <p:blipFill>
          <a:blip r:embed="rId4"/>
          <a:stretch>
            <a:fillRect/>
          </a:stretch>
        </p:blipFill>
        <p:spPr>
          <a:xfrm>
            <a:off x="450514" y="5238345"/>
            <a:ext cx="427612" cy="544696"/>
          </a:xfrm>
          <a:prstGeom prst="rect">
            <a:avLst/>
          </a:prstGeom>
        </p:spPr>
      </p:pic>
      <p:pic>
        <p:nvPicPr>
          <p:cNvPr id="10" name="Picture 9"/>
          <p:cNvPicPr>
            <a:picLocks noChangeAspect="1"/>
          </p:cNvPicPr>
          <p:nvPr/>
        </p:nvPicPr>
        <p:blipFill>
          <a:blip r:embed="rId5"/>
          <a:stretch>
            <a:fillRect/>
          </a:stretch>
        </p:blipFill>
        <p:spPr>
          <a:xfrm>
            <a:off x="483373" y="4700991"/>
            <a:ext cx="449896" cy="433828"/>
          </a:xfrm>
          <a:prstGeom prst="rect">
            <a:avLst/>
          </a:prstGeom>
        </p:spPr>
      </p:pic>
      <p:pic>
        <p:nvPicPr>
          <p:cNvPr id="12" name="Picture 11"/>
          <p:cNvPicPr>
            <a:picLocks noChangeAspect="1"/>
          </p:cNvPicPr>
          <p:nvPr/>
        </p:nvPicPr>
        <p:blipFill>
          <a:blip r:embed="rId6"/>
          <a:stretch>
            <a:fillRect/>
          </a:stretch>
        </p:blipFill>
        <p:spPr>
          <a:xfrm>
            <a:off x="460731" y="4075897"/>
            <a:ext cx="499050" cy="519214"/>
          </a:xfrm>
          <a:prstGeom prst="rect">
            <a:avLst/>
          </a:prstGeom>
        </p:spPr>
      </p:pic>
      <p:pic>
        <p:nvPicPr>
          <p:cNvPr id="16" name="Picture 15"/>
          <p:cNvPicPr>
            <a:picLocks noChangeAspect="1"/>
          </p:cNvPicPr>
          <p:nvPr/>
        </p:nvPicPr>
        <p:blipFill>
          <a:blip r:embed="rId7"/>
          <a:stretch>
            <a:fillRect/>
          </a:stretch>
        </p:blipFill>
        <p:spPr>
          <a:xfrm>
            <a:off x="448808" y="3499975"/>
            <a:ext cx="502920" cy="502920"/>
          </a:xfrm>
          <a:prstGeom prst="rect">
            <a:avLst/>
          </a:prstGeom>
        </p:spPr>
      </p:pic>
      <p:pic>
        <p:nvPicPr>
          <p:cNvPr id="18" name="Picture 17"/>
          <p:cNvPicPr>
            <a:picLocks noChangeAspect="1"/>
          </p:cNvPicPr>
          <p:nvPr/>
        </p:nvPicPr>
        <p:blipFill>
          <a:blip r:embed="rId8"/>
          <a:stretch>
            <a:fillRect/>
          </a:stretch>
        </p:blipFill>
        <p:spPr>
          <a:xfrm>
            <a:off x="448808" y="2892157"/>
            <a:ext cx="548640" cy="553865"/>
          </a:xfrm>
          <a:prstGeom prst="rect">
            <a:avLst/>
          </a:prstGeom>
        </p:spPr>
      </p:pic>
      <p:pic>
        <p:nvPicPr>
          <p:cNvPr id="37" name="Picture 36"/>
          <p:cNvPicPr>
            <a:picLocks noChangeAspect="1"/>
          </p:cNvPicPr>
          <p:nvPr/>
        </p:nvPicPr>
        <p:blipFill>
          <a:blip r:embed="rId9"/>
          <a:stretch>
            <a:fillRect/>
          </a:stretch>
        </p:blipFill>
        <p:spPr>
          <a:xfrm>
            <a:off x="456861" y="2389519"/>
            <a:ext cx="502920" cy="377190"/>
          </a:xfrm>
          <a:prstGeom prst="rect">
            <a:avLst/>
          </a:prstGeom>
        </p:spPr>
      </p:pic>
      <p:sp>
        <p:nvSpPr>
          <p:cNvPr id="38" name="Text Placeholder 4">
            <a:extLst>
              <a:ext uri="{FF2B5EF4-FFF2-40B4-BE49-F238E27FC236}">
                <a16:creationId xmlns:a16="http://schemas.microsoft.com/office/drawing/2014/main" id="{B6161391-CEEC-4255-9D4B-B5D93E82A7A5}"/>
              </a:ext>
            </a:extLst>
          </p:cNvPr>
          <p:cNvSpPr txBox="1">
            <a:spLocks/>
          </p:cNvSpPr>
          <p:nvPr/>
        </p:nvSpPr>
        <p:spPr bwMode="auto">
          <a:xfrm>
            <a:off x="6467274" y="2132115"/>
            <a:ext cx="5140010" cy="350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2000" b="0" kern="1200" dirty="0" smtClean="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800" b="0" kern="1200" dirty="0" smtClean="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4pPr>
            <a:lvl5pPr marL="1030262" indent="-174621" algn="l" rtl="0" eaLnBrk="1" fontAlgn="base" hangingPunct="1">
              <a:spcBef>
                <a:spcPts val="600"/>
              </a:spcBef>
              <a:spcAft>
                <a:spcPct val="0"/>
              </a:spcAft>
              <a:buFont typeface="Arial"/>
              <a:buChar char="•"/>
              <a:defRPr lang="en-US" altLang="en-US" sz="1600" b="0" kern="1200" dirty="0" smtClean="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de-CH" sz="1200" dirty="0">
                <a:solidFill>
                  <a:schemeClr val="accent1"/>
                </a:solidFill>
              </a:rPr>
              <a:t>The misconceptions that people have related to smoking are:</a:t>
            </a:r>
            <a:endParaRPr lang="en-US" sz="1200" dirty="0"/>
          </a:p>
        </p:txBody>
      </p:sp>
      <p:pic>
        <p:nvPicPr>
          <p:cNvPr id="39" name="Picture 38"/>
          <p:cNvPicPr>
            <a:picLocks noChangeAspect="1"/>
          </p:cNvPicPr>
          <p:nvPr/>
        </p:nvPicPr>
        <p:blipFill>
          <a:blip r:embed="rId10"/>
          <a:stretch>
            <a:fillRect/>
          </a:stretch>
        </p:blipFill>
        <p:spPr>
          <a:xfrm>
            <a:off x="6337690" y="2990636"/>
            <a:ext cx="457200" cy="461554"/>
          </a:xfrm>
          <a:prstGeom prst="rect">
            <a:avLst/>
          </a:prstGeom>
        </p:spPr>
      </p:pic>
      <p:pic>
        <p:nvPicPr>
          <p:cNvPr id="40" name="Picture 39"/>
          <p:cNvPicPr>
            <a:picLocks noChangeAspect="1"/>
          </p:cNvPicPr>
          <p:nvPr/>
        </p:nvPicPr>
        <p:blipFill>
          <a:blip r:embed="rId11"/>
          <a:stretch>
            <a:fillRect/>
          </a:stretch>
        </p:blipFill>
        <p:spPr>
          <a:xfrm>
            <a:off x="6367882" y="2373245"/>
            <a:ext cx="427008" cy="457200"/>
          </a:xfrm>
          <a:prstGeom prst="rect">
            <a:avLst/>
          </a:prstGeom>
        </p:spPr>
      </p:pic>
      <p:pic>
        <p:nvPicPr>
          <p:cNvPr id="41" name="Picture 40"/>
          <p:cNvPicPr>
            <a:picLocks noChangeAspect="1"/>
          </p:cNvPicPr>
          <p:nvPr/>
        </p:nvPicPr>
        <p:blipFill>
          <a:blip r:embed="rId12"/>
          <a:stretch>
            <a:fillRect/>
          </a:stretch>
        </p:blipFill>
        <p:spPr>
          <a:xfrm>
            <a:off x="6310331" y="4198623"/>
            <a:ext cx="484559" cy="519170"/>
          </a:xfrm>
          <a:prstGeom prst="rect">
            <a:avLst/>
          </a:prstGeom>
        </p:spPr>
      </p:pic>
      <p:pic>
        <p:nvPicPr>
          <p:cNvPr id="42" name="Picture 41"/>
          <p:cNvPicPr>
            <a:picLocks noChangeAspect="1"/>
          </p:cNvPicPr>
          <p:nvPr/>
        </p:nvPicPr>
        <p:blipFill>
          <a:blip r:embed="rId13"/>
          <a:stretch>
            <a:fillRect/>
          </a:stretch>
        </p:blipFill>
        <p:spPr>
          <a:xfrm>
            <a:off x="6291970" y="4864485"/>
            <a:ext cx="548640" cy="548640"/>
          </a:xfrm>
          <a:prstGeom prst="rect">
            <a:avLst/>
          </a:prstGeom>
        </p:spPr>
      </p:pic>
      <p:pic>
        <p:nvPicPr>
          <p:cNvPr id="43" name="Picture 42"/>
          <p:cNvPicPr>
            <a:picLocks noChangeAspect="1"/>
          </p:cNvPicPr>
          <p:nvPr/>
        </p:nvPicPr>
        <p:blipFill>
          <a:blip r:embed="rId14"/>
          <a:stretch>
            <a:fillRect/>
          </a:stretch>
        </p:blipFill>
        <p:spPr>
          <a:xfrm>
            <a:off x="6291970" y="3612381"/>
            <a:ext cx="548640" cy="508000"/>
          </a:xfrm>
          <a:prstGeom prst="rect">
            <a:avLst/>
          </a:prstGeom>
        </p:spPr>
      </p:pic>
      <p:sp>
        <p:nvSpPr>
          <p:cNvPr id="44" name="Rectangle 43">
            <a:extLst>
              <a:ext uri="{FF2B5EF4-FFF2-40B4-BE49-F238E27FC236}">
                <a16:creationId xmlns:a16="http://schemas.microsoft.com/office/drawing/2014/main" id="{5FFC25AF-C5E0-4D86-BB50-A08D45785430}"/>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20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D045-A14A-4580-875F-A0D8C0FBF71B}"/>
              </a:ext>
            </a:extLst>
          </p:cNvPr>
          <p:cNvSpPr>
            <a:spLocks noGrp="1"/>
          </p:cNvSpPr>
          <p:nvPr>
            <p:ph type="title"/>
          </p:nvPr>
        </p:nvSpPr>
        <p:spPr/>
        <p:txBody>
          <a:bodyPr/>
          <a:lstStyle/>
          <a:p>
            <a:r>
              <a:rPr lang="en-US" dirty="0"/>
              <a:t>Chemical compounds in a cigarette</a:t>
            </a:r>
          </a:p>
        </p:txBody>
      </p:sp>
      <p:sp>
        <p:nvSpPr>
          <p:cNvPr id="3" name="Slide Number Placeholder 2">
            <a:extLst>
              <a:ext uri="{FF2B5EF4-FFF2-40B4-BE49-F238E27FC236}">
                <a16:creationId xmlns:a16="http://schemas.microsoft.com/office/drawing/2014/main" id="{69C97719-4EDB-48DF-97AF-4E3B0BA26C70}"/>
              </a:ext>
            </a:extLst>
          </p:cNvPr>
          <p:cNvSpPr>
            <a:spLocks noGrp="1"/>
          </p:cNvSpPr>
          <p:nvPr>
            <p:ph type="sldNum" sz="quarter" idx="4"/>
          </p:nvPr>
        </p:nvSpPr>
        <p:spPr/>
        <p:txBody>
          <a:bodyPr/>
          <a:lstStyle/>
          <a:p>
            <a:fld id="{746372F0-8F5B-47E8-9A0C-8905EFF44332}" type="slidenum">
              <a:rPr lang="en-US" smtClean="0"/>
              <a:pPr/>
              <a:t>7</a:t>
            </a:fld>
            <a:endParaRPr lang="en-US" dirty="0"/>
          </a:p>
        </p:txBody>
      </p:sp>
      <p:sp>
        <p:nvSpPr>
          <p:cNvPr id="5" name="Text Placeholder 4">
            <a:extLst>
              <a:ext uri="{FF2B5EF4-FFF2-40B4-BE49-F238E27FC236}">
                <a16:creationId xmlns:a16="http://schemas.microsoft.com/office/drawing/2014/main" id="{6241D422-8B47-4A17-9BFA-3016ED5504D3}"/>
              </a:ext>
            </a:extLst>
          </p:cNvPr>
          <p:cNvSpPr>
            <a:spLocks noGrp="1"/>
          </p:cNvSpPr>
          <p:nvPr>
            <p:ph type="body" sz="quarter" idx="10"/>
          </p:nvPr>
        </p:nvSpPr>
        <p:spPr>
          <a:xfrm>
            <a:off x="612648" y="1353312"/>
            <a:ext cx="10972800" cy="488158"/>
          </a:xfrm>
        </p:spPr>
        <p:txBody>
          <a:bodyPr/>
          <a:lstStyle/>
          <a:p>
            <a:pPr marL="0" indent="0">
              <a:buNone/>
            </a:pPr>
            <a:r>
              <a:rPr lang="en-US" sz="1400" dirty="0">
                <a:solidFill>
                  <a:schemeClr val="accent1"/>
                </a:solidFill>
              </a:rPr>
              <a:t>Several different chemical components are present in the </a:t>
            </a:r>
            <a:r>
              <a:rPr lang="en-US" sz="1400" i="1" dirty="0">
                <a:solidFill>
                  <a:schemeClr val="accent1"/>
                </a:solidFill>
              </a:rPr>
              <a:t>cigarette</a:t>
            </a:r>
            <a:r>
              <a:rPr lang="en-US" sz="1400" dirty="0">
                <a:solidFill>
                  <a:schemeClr val="accent1"/>
                </a:solidFill>
              </a:rPr>
              <a:t> and the </a:t>
            </a:r>
            <a:r>
              <a:rPr lang="en-US" sz="1400" i="1" dirty="0">
                <a:solidFill>
                  <a:schemeClr val="accent1"/>
                </a:solidFill>
              </a:rPr>
              <a:t>cigarette smoke</a:t>
            </a:r>
            <a:r>
              <a:rPr lang="en-US" sz="1400" dirty="0">
                <a:solidFill>
                  <a:schemeClr val="accent1"/>
                </a:solidFill>
              </a:rPr>
              <a:t> and many of these have a great impact on our health.</a:t>
            </a:r>
          </a:p>
          <a:p>
            <a:pPr marL="0" indent="0">
              <a:buNone/>
            </a:pPr>
            <a:endParaRPr lang="en-US" sz="1800" dirty="0">
              <a:solidFill>
                <a:schemeClr val="accent1"/>
              </a:solidFill>
            </a:endParaRPr>
          </a:p>
          <a:p>
            <a:pPr marL="0" indent="0">
              <a:buNone/>
            </a:pPr>
            <a:endParaRPr lang="en-US" dirty="0"/>
          </a:p>
        </p:txBody>
      </p:sp>
      <p:sp>
        <p:nvSpPr>
          <p:cNvPr id="22" name="Text Placeholder 1">
            <a:extLst>
              <a:ext uri="{FF2B5EF4-FFF2-40B4-BE49-F238E27FC236}">
                <a16:creationId xmlns:a16="http://schemas.microsoft.com/office/drawing/2014/main" id="{6A6F901A-D777-4816-B0D8-3DD25A159A05}"/>
              </a:ext>
            </a:extLst>
          </p:cNvPr>
          <p:cNvSpPr txBox="1">
            <a:spLocks/>
          </p:cNvSpPr>
          <p:nvPr/>
        </p:nvSpPr>
        <p:spPr bwMode="auto">
          <a:xfrm>
            <a:off x="6015816" y="2484574"/>
            <a:ext cx="2118875" cy="584775"/>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solidFill>
                  <a:schemeClr val="accent1"/>
                </a:solidFill>
              </a:rPr>
              <a:t>Estimated number of </a:t>
            </a:r>
            <a:r>
              <a:rPr lang="en-US" sz="1200" b="1" dirty="0">
                <a:solidFill>
                  <a:schemeClr val="accent1"/>
                </a:solidFill>
              </a:rPr>
              <a:t>chemical compounds </a:t>
            </a:r>
            <a:r>
              <a:rPr lang="en-US" sz="1200" dirty="0">
                <a:solidFill>
                  <a:schemeClr val="accent1"/>
                </a:solidFill>
              </a:rPr>
              <a:t>in cigarette smoke</a:t>
            </a:r>
          </a:p>
          <a:p>
            <a:pPr marL="1587" indent="0">
              <a:buFont typeface="Arial"/>
              <a:buNone/>
            </a:pPr>
            <a:endParaRPr lang="en-US" sz="1400" dirty="0">
              <a:solidFill>
                <a:schemeClr val="accent1"/>
              </a:solidFill>
            </a:endParaRPr>
          </a:p>
        </p:txBody>
      </p:sp>
      <p:sp>
        <p:nvSpPr>
          <p:cNvPr id="23" name="Text Placeholder 1">
            <a:extLst>
              <a:ext uri="{FF2B5EF4-FFF2-40B4-BE49-F238E27FC236}">
                <a16:creationId xmlns:a16="http://schemas.microsoft.com/office/drawing/2014/main" id="{2DAD445F-CAD8-43BE-9FA4-A985F6126BD1}"/>
              </a:ext>
            </a:extLst>
          </p:cNvPr>
          <p:cNvSpPr txBox="1">
            <a:spLocks/>
          </p:cNvSpPr>
          <p:nvPr/>
        </p:nvSpPr>
        <p:spPr bwMode="auto">
          <a:xfrm>
            <a:off x="8654979" y="1652910"/>
            <a:ext cx="2984212" cy="474915"/>
          </a:xfrm>
          <a:prstGeom prst="rect">
            <a:avLst/>
          </a:prstGeom>
          <a:noFill/>
          <a:ln>
            <a:no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1200" dirty="0">
                <a:solidFill>
                  <a:schemeClr val="accent1"/>
                </a:solidFill>
              </a:rPr>
              <a:t>Some of the substances encountered in </a:t>
            </a:r>
            <a:r>
              <a:rPr lang="en-US" sz="1200" i="1" dirty="0">
                <a:solidFill>
                  <a:schemeClr val="accent1"/>
                </a:solidFill>
              </a:rPr>
              <a:t>cigarette smoke </a:t>
            </a:r>
            <a:r>
              <a:rPr lang="en-US" sz="1200" dirty="0">
                <a:solidFill>
                  <a:schemeClr val="accent1"/>
                </a:solidFill>
              </a:rPr>
              <a:t>are mentioned below</a:t>
            </a:r>
            <a:r>
              <a:rPr lang="de-CH" sz="1200" dirty="0">
                <a:solidFill>
                  <a:schemeClr val="accent1"/>
                </a:solidFill>
              </a:rPr>
              <a:t>:</a:t>
            </a:r>
            <a:r>
              <a:rPr lang="en-US" sz="1200" dirty="0">
                <a:solidFill>
                  <a:schemeClr val="accent1"/>
                </a:solidFill>
              </a:rPr>
              <a:t> </a:t>
            </a:r>
          </a:p>
          <a:p>
            <a:pPr marL="1587" indent="0">
              <a:buFont typeface="Arial"/>
              <a:buNone/>
            </a:pPr>
            <a:endParaRPr lang="en-US" sz="1400" dirty="0">
              <a:solidFill>
                <a:schemeClr val="accent1"/>
              </a:solidFill>
            </a:endParaRPr>
          </a:p>
        </p:txBody>
      </p:sp>
      <p:sp>
        <p:nvSpPr>
          <p:cNvPr id="30" name="Text Placeholder 1">
            <a:extLst>
              <a:ext uri="{FF2B5EF4-FFF2-40B4-BE49-F238E27FC236}">
                <a16:creationId xmlns:a16="http://schemas.microsoft.com/office/drawing/2014/main" id="{FCEBB406-11AF-48F7-B2D0-BB18571547FB}"/>
              </a:ext>
            </a:extLst>
          </p:cNvPr>
          <p:cNvSpPr txBox="1">
            <a:spLocks/>
          </p:cNvSpPr>
          <p:nvPr/>
        </p:nvSpPr>
        <p:spPr bwMode="auto">
          <a:xfrm>
            <a:off x="4876776" y="3617648"/>
            <a:ext cx="2468880" cy="598913"/>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r>
              <a:rPr lang="en-US" dirty="0"/>
              <a:t>Number of chemical compounds with </a:t>
            </a:r>
            <a:r>
              <a:rPr lang="en-US" b="1" dirty="0"/>
              <a:t>confirmed</a:t>
            </a:r>
            <a:r>
              <a:rPr lang="en-US" dirty="0"/>
              <a:t> </a:t>
            </a:r>
            <a:r>
              <a:rPr lang="en-US" b="1" dirty="0"/>
              <a:t>carcinogenic</a:t>
            </a:r>
            <a:r>
              <a:rPr lang="en-US" dirty="0"/>
              <a:t> activity</a:t>
            </a:r>
          </a:p>
        </p:txBody>
      </p:sp>
      <p:pic>
        <p:nvPicPr>
          <p:cNvPr id="7" name="Picture 6"/>
          <p:cNvPicPr>
            <a:picLocks noChangeAspect="1"/>
          </p:cNvPicPr>
          <p:nvPr/>
        </p:nvPicPr>
        <p:blipFill>
          <a:blip r:embed="rId2"/>
          <a:stretch>
            <a:fillRect/>
          </a:stretch>
        </p:blipFill>
        <p:spPr>
          <a:xfrm rot="5400000">
            <a:off x="912042" y="3839341"/>
            <a:ext cx="3264422" cy="305172"/>
          </a:xfrm>
          <a:prstGeom prst="rect">
            <a:avLst/>
          </a:prstGeom>
        </p:spPr>
      </p:pic>
      <p:sp>
        <p:nvSpPr>
          <p:cNvPr id="8" name="TextBox 7"/>
          <p:cNvSpPr txBox="1"/>
          <p:nvPr/>
        </p:nvSpPr>
        <p:spPr>
          <a:xfrm>
            <a:off x="3171707" y="2338539"/>
            <a:ext cx="1313180" cy="369332"/>
          </a:xfrm>
          <a:prstGeom prst="rect">
            <a:avLst/>
          </a:prstGeom>
          <a:noFill/>
        </p:spPr>
        <p:txBody>
          <a:bodyPr wrap="none" rtlCol="0">
            <a:spAutoFit/>
          </a:bodyPr>
          <a:lstStyle/>
          <a:p>
            <a:r>
              <a:rPr lang="en-US" sz="900" b="1" dirty="0">
                <a:solidFill>
                  <a:schemeClr val="accent1"/>
                </a:solidFill>
              </a:rPr>
              <a:t>Nicotine</a:t>
            </a:r>
          </a:p>
          <a:p>
            <a:r>
              <a:rPr lang="en-US" sz="900" i="1" dirty="0">
                <a:solidFill>
                  <a:schemeClr val="accent1"/>
                </a:solidFill>
              </a:rPr>
              <a:t>Pesticides, insecticide</a:t>
            </a:r>
          </a:p>
        </p:txBody>
      </p:sp>
      <p:sp>
        <p:nvSpPr>
          <p:cNvPr id="24" name="TextBox 23"/>
          <p:cNvSpPr txBox="1"/>
          <p:nvPr/>
        </p:nvSpPr>
        <p:spPr>
          <a:xfrm>
            <a:off x="2024220" y="1748596"/>
            <a:ext cx="1345240" cy="369332"/>
          </a:xfrm>
          <a:prstGeom prst="rect">
            <a:avLst/>
          </a:prstGeom>
          <a:noFill/>
        </p:spPr>
        <p:txBody>
          <a:bodyPr wrap="none" rtlCol="0">
            <a:spAutoFit/>
          </a:bodyPr>
          <a:lstStyle/>
          <a:p>
            <a:r>
              <a:rPr lang="en-US" sz="900" b="1" dirty="0">
                <a:solidFill>
                  <a:schemeClr val="accent1"/>
                </a:solidFill>
              </a:rPr>
              <a:t>Carbon monoxide</a:t>
            </a:r>
          </a:p>
          <a:p>
            <a:r>
              <a:rPr lang="en-US" sz="900" i="1" dirty="0">
                <a:solidFill>
                  <a:schemeClr val="accent1"/>
                </a:solidFill>
              </a:rPr>
              <a:t>Gas from car exhausts</a:t>
            </a:r>
          </a:p>
        </p:txBody>
      </p:sp>
      <p:sp>
        <p:nvSpPr>
          <p:cNvPr id="25" name="TextBox 24"/>
          <p:cNvSpPr txBox="1"/>
          <p:nvPr/>
        </p:nvSpPr>
        <p:spPr>
          <a:xfrm>
            <a:off x="3171707" y="2999789"/>
            <a:ext cx="928459" cy="369332"/>
          </a:xfrm>
          <a:prstGeom prst="rect">
            <a:avLst/>
          </a:prstGeom>
          <a:noFill/>
        </p:spPr>
        <p:txBody>
          <a:bodyPr wrap="none" rtlCol="0">
            <a:spAutoFit/>
          </a:bodyPr>
          <a:lstStyle/>
          <a:p>
            <a:r>
              <a:rPr lang="en-US" sz="900" b="1" dirty="0">
                <a:solidFill>
                  <a:schemeClr val="accent1"/>
                </a:solidFill>
              </a:rPr>
              <a:t>Tar</a:t>
            </a:r>
          </a:p>
          <a:p>
            <a:r>
              <a:rPr lang="en-US" sz="900" i="1" dirty="0">
                <a:solidFill>
                  <a:schemeClr val="accent1"/>
                </a:solidFill>
              </a:rPr>
              <a:t>Road surfaces</a:t>
            </a:r>
          </a:p>
        </p:txBody>
      </p:sp>
      <p:sp>
        <p:nvSpPr>
          <p:cNvPr id="26" name="TextBox 25"/>
          <p:cNvSpPr txBox="1"/>
          <p:nvPr/>
        </p:nvSpPr>
        <p:spPr>
          <a:xfrm>
            <a:off x="3171707" y="3562358"/>
            <a:ext cx="1111017" cy="369332"/>
          </a:xfrm>
          <a:prstGeom prst="rect">
            <a:avLst/>
          </a:prstGeom>
          <a:noFill/>
        </p:spPr>
        <p:txBody>
          <a:bodyPr wrap="square" rtlCol="0">
            <a:spAutoFit/>
          </a:bodyPr>
          <a:lstStyle/>
          <a:p>
            <a:r>
              <a:rPr lang="en-US" sz="900" b="1" dirty="0">
                <a:solidFill>
                  <a:schemeClr val="accent1"/>
                </a:solidFill>
              </a:rPr>
              <a:t>Ammonia</a:t>
            </a:r>
          </a:p>
          <a:p>
            <a:r>
              <a:rPr lang="en-US" sz="900" i="1" dirty="0">
                <a:solidFill>
                  <a:schemeClr val="accent1"/>
                </a:solidFill>
              </a:rPr>
              <a:t>Cleaning products</a:t>
            </a:r>
          </a:p>
        </p:txBody>
      </p:sp>
      <p:sp>
        <p:nvSpPr>
          <p:cNvPr id="27" name="TextBox 26"/>
          <p:cNvSpPr txBox="1"/>
          <p:nvPr/>
        </p:nvSpPr>
        <p:spPr>
          <a:xfrm>
            <a:off x="3171707" y="4189385"/>
            <a:ext cx="761747" cy="369332"/>
          </a:xfrm>
          <a:prstGeom prst="rect">
            <a:avLst/>
          </a:prstGeom>
          <a:noFill/>
        </p:spPr>
        <p:txBody>
          <a:bodyPr wrap="none" rtlCol="0">
            <a:spAutoFit/>
          </a:bodyPr>
          <a:lstStyle/>
          <a:p>
            <a:r>
              <a:rPr lang="en-US" sz="900" b="1" dirty="0">
                <a:solidFill>
                  <a:schemeClr val="accent1"/>
                </a:solidFill>
              </a:rPr>
              <a:t>Methanol</a:t>
            </a:r>
          </a:p>
          <a:p>
            <a:r>
              <a:rPr lang="en-US" sz="900" i="1" dirty="0">
                <a:solidFill>
                  <a:schemeClr val="accent1"/>
                </a:solidFill>
              </a:rPr>
              <a:t>Rocket fuel</a:t>
            </a:r>
          </a:p>
        </p:txBody>
      </p:sp>
      <p:sp>
        <p:nvSpPr>
          <p:cNvPr id="31" name="TextBox 30"/>
          <p:cNvSpPr txBox="1"/>
          <p:nvPr/>
        </p:nvSpPr>
        <p:spPr>
          <a:xfrm>
            <a:off x="3171707" y="4850635"/>
            <a:ext cx="1005403" cy="369332"/>
          </a:xfrm>
          <a:prstGeom prst="rect">
            <a:avLst/>
          </a:prstGeom>
          <a:noFill/>
        </p:spPr>
        <p:txBody>
          <a:bodyPr wrap="none" rtlCol="0">
            <a:spAutoFit/>
          </a:bodyPr>
          <a:lstStyle/>
          <a:p>
            <a:r>
              <a:rPr lang="en-US" sz="900" b="1" dirty="0">
                <a:solidFill>
                  <a:schemeClr val="accent1"/>
                </a:solidFill>
              </a:rPr>
              <a:t>Formaldehyde</a:t>
            </a:r>
          </a:p>
          <a:p>
            <a:r>
              <a:rPr lang="en-US" sz="900" i="1" dirty="0">
                <a:solidFill>
                  <a:schemeClr val="accent1"/>
                </a:solidFill>
              </a:rPr>
              <a:t>Embalming fluid</a:t>
            </a:r>
          </a:p>
        </p:txBody>
      </p:sp>
      <p:sp>
        <p:nvSpPr>
          <p:cNvPr id="33" name="TextBox 32"/>
          <p:cNvSpPr txBox="1"/>
          <p:nvPr/>
        </p:nvSpPr>
        <p:spPr>
          <a:xfrm>
            <a:off x="3171707" y="5511885"/>
            <a:ext cx="710451" cy="369332"/>
          </a:xfrm>
          <a:prstGeom prst="rect">
            <a:avLst/>
          </a:prstGeom>
          <a:noFill/>
        </p:spPr>
        <p:txBody>
          <a:bodyPr wrap="none" rtlCol="0">
            <a:spAutoFit/>
          </a:bodyPr>
          <a:lstStyle/>
          <a:p>
            <a:r>
              <a:rPr lang="en-US" sz="900" b="1" dirty="0">
                <a:solidFill>
                  <a:schemeClr val="accent1"/>
                </a:solidFill>
              </a:rPr>
              <a:t>Cadmium</a:t>
            </a:r>
          </a:p>
          <a:p>
            <a:r>
              <a:rPr lang="en-US" sz="900" i="1" dirty="0">
                <a:solidFill>
                  <a:schemeClr val="accent1"/>
                </a:solidFill>
              </a:rPr>
              <a:t>Batteries</a:t>
            </a:r>
          </a:p>
        </p:txBody>
      </p:sp>
      <p:sp>
        <p:nvSpPr>
          <p:cNvPr id="35" name="TextBox 34"/>
          <p:cNvSpPr txBox="1"/>
          <p:nvPr/>
        </p:nvSpPr>
        <p:spPr>
          <a:xfrm>
            <a:off x="793126" y="5607346"/>
            <a:ext cx="1005403" cy="369332"/>
          </a:xfrm>
          <a:prstGeom prst="rect">
            <a:avLst/>
          </a:prstGeom>
          <a:noFill/>
        </p:spPr>
        <p:txBody>
          <a:bodyPr wrap="none" rtlCol="0">
            <a:spAutoFit/>
          </a:bodyPr>
          <a:lstStyle/>
          <a:p>
            <a:pPr algn="ctr"/>
            <a:r>
              <a:rPr lang="en-US" sz="900" b="1" dirty="0">
                <a:solidFill>
                  <a:schemeClr val="accent1"/>
                </a:solidFill>
              </a:rPr>
              <a:t>Radon</a:t>
            </a:r>
          </a:p>
          <a:p>
            <a:r>
              <a:rPr lang="en-US" sz="900" i="1" dirty="0">
                <a:solidFill>
                  <a:schemeClr val="accent1"/>
                </a:solidFill>
              </a:rPr>
              <a:t>Radioactive gas</a:t>
            </a:r>
          </a:p>
        </p:txBody>
      </p:sp>
      <p:sp>
        <p:nvSpPr>
          <p:cNvPr id="37" name="TextBox 36"/>
          <p:cNvSpPr txBox="1"/>
          <p:nvPr/>
        </p:nvSpPr>
        <p:spPr>
          <a:xfrm>
            <a:off x="773825" y="4905505"/>
            <a:ext cx="1518364" cy="369332"/>
          </a:xfrm>
          <a:prstGeom prst="rect">
            <a:avLst/>
          </a:prstGeom>
          <a:noFill/>
        </p:spPr>
        <p:txBody>
          <a:bodyPr wrap="none" rtlCol="0">
            <a:spAutoFit/>
          </a:bodyPr>
          <a:lstStyle/>
          <a:p>
            <a:r>
              <a:rPr lang="en-US" sz="900" b="1" dirty="0">
                <a:solidFill>
                  <a:schemeClr val="accent1"/>
                </a:solidFill>
              </a:rPr>
              <a:t>Hydrogen Cyanide</a:t>
            </a:r>
          </a:p>
          <a:p>
            <a:r>
              <a:rPr lang="en-US" sz="900" i="1" dirty="0">
                <a:solidFill>
                  <a:schemeClr val="accent1"/>
                </a:solidFill>
              </a:rPr>
              <a:t>Poison used on death row</a:t>
            </a:r>
          </a:p>
        </p:txBody>
      </p:sp>
      <p:sp>
        <p:nvSpPr>
          <p:cNvPr id="39" name="TextBox 38"/>
          <p:cNvSpPr txBox="1"/>
          <p:nvPr/>
        </p:nvSpPr>
        <p:spPr>
          <a:xfrm>
            <a:off x="746426" y="4272535"/>
            <a:ext cx="736099" cy="369332"/>
          </a:xfrm>
          <a:prstGeom prst="rect">
            <a:avLst/>
          </a:prstGeom>
          <a:noFill/>
        </p:spPr>
        <p:txBody>
          <a:bodyPr wrap="none" rtlCol="0">
            <a:spAutoFit/>
          </a:bodyPr>
          <a:lstStyle/>
          <a:p>
            <a:r>
              <a:rPr lang="en-US" sz="900" b="1" dirty="0">
                <a:solidFill>
                  <a:schemeClr val="accent1"/>
                </a:solidFill>
              </a:rPr>
              <a:t>Arsenic</a:t>
            </a:r>
          </a:p>
          <a:p>
            <a:r>
              <a:rPr lang="en-US" sz="900" i="1" dirty="0">
                <a:solidFill>
                  <a:schemeClr val="accent1"/>
                </a:solidFill>
              </a:rPr>
              <a:t>Rat poison</a:t>
            </a:r>
          </a:p>
        </p:txBody>
      </p:sp>
      <p:sp>
        <p:nvSpPr>
          <p:cNvPr id="40" name="TextBox 39"/>
          <p:cNvSpPr txBox="1"/>
          <p:nvPr/>
        </p:nvSpPr>
        <p:spPr>
          <a:xfrm>
            <a:off x="773825" y="3639565"/>
            <a:ext cx="1306768" cy="369332"/>
          </a:xfrm>
          <a:prstGeom prst="rect">
            <a:avLst/>
          </a:prstGeom>
          <a:noFill/>
        </p:spPr>
        <p:txBody>
          <a:bodyPr wrap="none" rtlCol="0">
            <a:spAutoFit/>
          </a:bodyPr>
          <a:lstStyle/>
          <a:p>
            <a:r>
              <a:rPr lang="en-US" sz="900" b="1" dirty="0">
                <a:solidFill>
                  <a:schemeClr val="accent1"/>
                </a:solidFill>
              </a:rPr>
              <a:t>Acetone</a:t>
            </a:r>
          </a:p>
          <a:p>
            <a:r>
              <a:rPr lang="en-US" sz="900" i="1" dirty="0">
                <a:solidFill>
                  <a:schemeClr val="accent1"/>
                </a:solidFill>
              </a:rPr>
              <a:t>Nail Varnish Remover</a:t>
            </a:r>
          </a:p>
        </p:txBody>
      </p:sp>
      <p:sp>
        <p:nvSpPr>
          <p:cNvPr id="41" name="TextBox 40"/>
          <p:cNvSpPr txBox="1"/>
          <p:nvPr/>
        </p:nvSpPr>
        <p:spPr>
          <a:xfrm>
            <a:off x="746426" y="3006595"/>
            <a:ext cx="832279" cy="369332"/>
          </a:xfrm>
          <a:prstGeom prst="rect">
            <a:avLst/>
          </a:prstGeom>
          <a:noFill/>
        </p:spPr>
        <p:txBody>
          <a:bodyPr wrap="none" rtlCol="0">
            <a:spAutoFit/>
          </a:bodyPr>
          <a:lstStyle/>
          <a:p>
            <a:r>
              <a:rPr lang="en-US" sz="900" b="1" dirty="0">
                <a:solidFill>
                  <a:schemeClr val="accent1"/>
                </a:solidFill>
              </a:rPr>
              <a:t>Stearic acid</a:t>
            </a:r>
          </a:p>
          <a:p>
            <a:r>
              <a:rPr lang="en-US" sz="900" i="1" dirty="0">
                <a:solidFill>
                  <a:schemeClr val="accent1"/>
                </a:solidFill>
              </a:rPr>
              <a:t>Candle wax</a:t>
            </a:r>
          </a:p>
        </p:txBody>
      </p:sp>
      <p:sp>
        <p:nvSpPr>
          <p:cNvPr id="42" name="TextBox 41"/>
          <p:cNvSpPr txBox="1"/>
          <p:nvPr/>
        </p:nvSpPr>
        <p:spPr>
          <a:xfrm>
            <a:off x="789244" y="2373625"/>
            <a:ext cx="1024639" cy="369332"/>
          </a:xfrm>
          <a:prstGeom prst="rect">
            <a:avLst/>
          </a:prstGeom>
          <a:noFill/>
        </p:spPr>
        <p:txBody>
          <a:bodyPr wrap="none" rtlCol="0">
            <a:spAutoFit/>
          </a:bodyPr>
          <a:lstStyle/>
          <a:p>
            <a:pPr algn="r"/>
            <a:r>
              <a:rPr lang="en-US" sz="900" b="1" dirty="0">
                <a:solidFill>
                  <a:schemeClr val="accent1"/>
                </a:solidFill>
              </a:rPr>
              <a:t>Hexamine</a:t>
            </a:r>
          </a:p>
          <a:p>
            <a:r>
              <a:rPr lang="en-US" sz="900" i="1" dirty="0">
                <a:solidFill>
                  <a:schemeClr val="accent1"/>
                </a:solidFill>
              </a:rPr>
              <a:t>Barbecue lighter</a:t>
            </a:r>
          </a:p>
        </p:txBody>
      </p:sp>
      <p:sp>
        <p:nvSpPr>
          <p:cNvPr id="43" name="TextBox 42"/>
          <p:cNvSpPr txBox="1"/>
          <p:nvPr/>
        </p:nvSpPr>
        <p:spPr>
          <a:xfrm>
            <a:off x="2130189" y="5880608"/>
            <a:ext cx="780983" cy="369332"/>
          </a:xfrm>
          <a:prstGeom prst="rect">
            <a:avLst/>
          </a:prstGeom>
          <a:noFill/>
        </p:spPr>
        <p:txBody>
          <a:bodyPr wrap="square" rtlCol="0">
            <a:spAutoFit/>
          </a:bodyPr>
          <a:lstStyle/>
          <a:p>
            <a:r>
              <a:rPr lang="en-US" sz="900" b="1" dirty="0">
                <a:solidFill>
                  <a:schemeClr val="accent1"/>
                </a:solidFill>
              </a:rPr>
              <a:t>Butane</a:t>
            </a:r>
          </a:p>
          <a:p>
            <a:r>
              <a:rPr lang="en-US" sz="900" i="1" dirty="0">
                <a:solidFill>
                  <a:schemeClr val="accent1"/>
                </a:solidFill>
              </a:rPr>
              <a:t>Lighter fluid</a:t>
            </a:r>
          </a:p>
        </p:txBody>
      </p:sp>
      <p:sp>
        <p:nvSpPr>
          <p:cNvPr id="44" name="TextBox 43"/>
          <p:cNvSpPr txBox="1"/>
          <p:nvPr/>
        </p:nvSpPr>
        <p:spPr>
          <a:xfrm>
            <a:off x="1427209" y="1983539"/>
            <a:ext cx="466794" cy="230832"/>
          </a:xfrm>
          <a:prstGeom prst="rect">
            <a:avLst/>
          </a:prstGeom>
          <a:noFill/>
        </p:spPr>
        <p:txBody>
          <a:bodyPr wrap="none" rtlCol="0">
            <a:spAutoFit/>
          </a:bodyPr>
          <a:lstStyle/>
          <a:p>
            <a:r>
              <a:rPr lang="en-US" sz="900" b="1" i="1" dirty="0">
                <a:solidFill>
                  <a:schemeClr val="accent1"/>
                </a:solidFill>
              </a:rPr>
              <a:t>Paint</a:t>
            </a:r>
          </a:p>
        </p:txBody>
      </p:sp>
      <p:pic>
        <p:nvPicPr>
          <p:cNvPr id="9" name="Picture 8"/>
          <p:cNvPicPr>
            <a:picLocks noChangeAspect="1"/>
          </p:cNvPicPr>
          <p:nvPr/>
        </p:nvPicPr>
        <p:blipFill>
          <a:blip r:embed="rId3"/>
          <a:stretch>
            <a:fillRect/>
          </a:stretch>
        </p:blipFill>
        <p:spPr>
          <a:xfrm>
            <a:off x="3840430" y="2165202"/>
            <a:ext cx="365760" cy="372862"/>
          </a:xfrm>
          <a:prstGeom prst="rect">
            <a:avLst/>
          </a:prstGeom>
        </p:spPr>
      </p:pic>
      <p:pic>
        <p:nvPicPr>
          <p:cNvPr id="10" name="Picture 9"/>
          <p:cNvPicPr>
            <a:picLocks noChangeAspect="1"/>
          </p:cNvPicPr>
          <p:nvPr/>
        </p:nvPicPr>
        <p:blipFill>
          <a:blip r:embed="rId4"/>
          <a:stretch>
            <a:fillRect/>
          </a:stretch>
        </p:blipFill>
        <p:spPr>
          <a:xfrm>
            <a:off x="3516158" y="2826854"/>
            <a:ext cx="454185" cy="365760"/>
          </a:xfrm>
          <a:prstGeom prst="rect">
            <a:avLst/>
          </a:prstGeom>
        </p:spPr>
      </p:pic>
      <p:pic>
        <p:nvPicPr>
          <p:cNvPr id="11" name="Picture 10"/>
          <p:cNvPicPr>
            <a:picLocks noChangeAspect="1"/>
          </p:cNvPicPr>
          <p:nvPr/>
        </p:nvPicPr>
        <p:blipFill>
          <a:blip r:embed="rId5"/>
          <a:stretch>
            <a:fillRect/>
          </a:stretch>
        </p:blipFill>
        <p:spPr>
          <a:xfrm>
            <a:off x="3877046" y="3348117"/>
            <a:ext cx="408706" cy="428939"/>
          </a:xfrm>
          <a:prstGeom prst="rect">
            <a:avLst/>
          </a:prstGeom>
        </p:spPr>
      </p:pic>
      <p:pic>
        <p:nvPicPr>
          <p:cNvPr id="12" name="Picture 11"/>
          <p:cNvPicPr>
            <a:picLocks noChangeAspect="1"/>
          </p:cNvPicPr>
          <p:nvPr/>
        </p:nvPicPr>
        <p:blipFill>
          <a:blip r:embed="rId6"/>
          <a:stretch>
            <a:fillRect/>
          </a:stretch>
        </p:blipFill>
        <p:spPr>
          <a:xfrm>
            <a:off x="3899335" y="4068974"/>
            <a:ext cx="304110" cy="483811"/>
          </a:xfrm>
          <a:prstGeom prst="rect">
            <a:avLst/>
          </a:prstGeom>
        </p:spPr>
      </p:pic>
      <p:pic>
        <p:nvPicPr>
          <p:cNvPr id="13" name="Picture 12"/>
          <p:cNvPicPr>
            <a:picLocks noChangeAspect="1"/>
          </p:cNvPicPr>
          <p:nvPr/>
        </p:nvPicPr>
        <p:blipFill>
          <a:blip r:embed="rId7"/>
          <a:stretch>
            <a:fillRect/>
          </a:stretch>
        </p:blipFill>
        <p:spPr>
          <a:xfrm>
            <a:off x="4100166" y="4734266"/>
            <a:ext cx="406258" cy="468392"/>
          </a:xfrm>
          <a:prstGeom prst="rect">
            <a:avLst/>
          </a:prstGeom>
        </p:spPr>
      </p:pic>
      <p:pic>
        <p:nvPicPr>
          <p:cNvPr id="16" name="Picture 15"/>
          <p:cNvPicPr>
            <a:picLocks noChangeAspect="1"/>
          </p:cNvPicPr>
          <p:nvPr/>
        </p:nvPicPr>
        <p:blipFill>
          <a:blip r:embed="rId8"/>
          <a:stretch>
            <a:fillRect/>
          </a:stretch>
        </p:blipFill>
        <p:spPr>
          <a:xfrm>
            <a:off x="3813477" y="5452676"/>
            <a:ext cx="239954" cy="405168"/>
          </a:xfrm>
          <a:prstGeom prst="rect">
            <a:avLst/>
          </a:prstGeom>
        </p:spPr>
      </p:pic>
      <p:pic>
        <p:nvPicPr>
          <p:cNvPr id="17" name="Picture 16"/>
          <p:cNvPicPr>
            <a:picLocks noChangeAspect="1"/>
          </p:cNvPicPr>
          <p:nvPr/>
        </p:nvPicPr>
        <p:blipFill>
          <a:blip r:embed="rId9"/>
          <a:stretch>
            <a:fillRect/>
          </a:stretch>
        </p:blipFill>
        <p:spPr>
          <a:xfrm>
            <a:off x="2858950" y="5672246"/>
            <a:ext cx="243840" cy="548640"/>
          </a:xfrm>
          <a:prstGeom prst="rect">
            <a:avLst/>
          </a:prstGeom>
        </p:spPr>
      </p:pic>
      <p:pic>
        <p:nvPicPr>
          <p:cNvPr id="18" name="Picture 17"/>
          <p:cNvPicPr>
            <a:picLocks noChangeAspect="1"/>
          </p:cNvPicPr>
          <p:nvPr/>
        </p:nvPicPr>
        <p:blipFill>
          <a:blip r:embed="rId10"/>
          <a:stretch>
            <a:fillRect/>
          </a:stretch>
        </p:blipFill>
        <p:spPr>
          <a:xfrm>
            <a:off x="1191337" y="1888276"/>
            <a:ext cx="330250" cy="365760"/>
          </a:xfrm>
          <a:prstGeom prst="rect">
            <a:avLst/>
          </a:prstGeom>
        </p:spPr>
      </p:pic>
      <p:pic>
        <p:nvPicPr>
          <p:cNvPr id="19" name="Picture 18"/>
          <p:cNvPicPr>
            <a:picLocks noChangeAspect="1"/>
          </p:cNvPicPr>
          <p:nvPr/>
        </p:nvPicPr>
        <p:blipFill>
          <a:blip r:embed="rId11"/>
          <a:stretch>
            <a:fillRect/>
          </a:stretch>
        </p:blipFill>
        <p:spPr>
          <a:xfrm>
            <a:off x="835744" y="2173938"/>
            <a:ext cx="303617" cy="411480"/>
          </a:xfrm>
          <a:prstGeom prst="rect">
            <a:avLst/>
          </a:prstGeom>
        </p:spPr>
      </p:pic>
      <p:pic>
        <p:nvPicPr>
          <p:cNvPr id="20" name="Picture 19"/>
          <p:cNvPicPr>
            <a:picLocks noChangeAspect="1"/>
          </p:cNvPicPr>
          <p:nvPr/>
        </p:nvPicPr>
        <p:blipFill>
          <a:blip r:embed="rId12"/>
          <a:stretch>
            <a:fillRect/>
          </a:stretch>
        </p:blipFill>
        <p:spPr>
          <a:xfrm>
            <a:off x="438834" y="2919574"/>
            <a:ext cx="396910" cy="457200"/>
          </a:xfrm>
          <a:prstGeom prst="rect">
            <a:avLst/>
          </a:prstGeom>
        </p:spPr>
      </p:pic>
      <p:pic>
        <p:nvPicPr>
          <p:cNvPr id="45" name="Picture 44"/>
          <p:cNvPicPr>
            <a:picLocks noChangeAspect="1"/>
          </p:cNvPicPr>
          <p:nvPr/>
        </p:nvPicPr>
        <p:blipFill>
          <a:blip r:embed="rId13"/>
          <a:stretch>
            <a:fillRect/>
          </a:stretch>
        </p:blipFill>
        <p:spPr>
          <a:xfrm>
            <a:off x="620445" y="3562358"/>
            <a:ext cx="213063" cy="457200"/>
          </a:xfrm>
          <a:prstGeom prst="rect">
            <a:avLst/>
          </a:prstGeom>
        </p:spPr>
      </p:pic>
      <p:pic>
        <p:nvPicPr>
          <p:cNvPr id="46" name="Picture 45"/>
          <p:cNvPicPr>
            <a:picLocks noChangeAspect="1"/>
          </p:cNvPicPr>
          <p:nvPr/>
        </p:nvPicPr>
        <p:blipFill>
          <a:blip r:embed="rId14"/>
          <a:stretch>
            <a:fillRect/>
          </a:stretch>
        </p:blipFill>
        <p:spPr>
          <a:xfrm>
            <a:off x="424890" y="4264504"/>
            <a:ext cx="391110" cy="365760"/>
          </a:xfrm>
          <a:prstGeom prst="rect">
            <a:avLst/>
          </a:prstGeom>
        </p:spPr>
      </p:pic>
      <p:pic>
        <p:nvPicPr>
          <p:cNvPr id="47" name="Picture 46"/>
          <p:cNvPicPr>
            <a:picLocks noChangeAspect="1"/>
          </p:cNvPicPr>
          <p:nvPr/>
        </p:nvPicPr>
        <p:blipFill>
          <a:blip r:embed="rId15"/>
          <a:stretch>
            <a:fillRect/>
          </a:stretch>
        </p:blipFill>
        <p:spPr>
          <a:xfrm>
            <a:off x="570535" y="4861571"/>
            <a:ext cx="259373" cy="457200"/>
          </a:xfrm>
          <a:prstGeom prst="rect">
            <a:avLst/>
          </a:prstGeom>
        </p:spPr>
      </p:pic>
      <p:pic>
        <p:nvPicPr>
          <p:cNvPr id="48" name="Picture 47"/>
          <p:cNvPicPr>
            <a:picLocks noChangeAspect="1"/>
          </p:cNvPicPr>
          <p:nvPr/>
        </p:nvPicPr>
        <p:blipFill>
          <a:blip r:embed="rId16"/>
          <a:stretch>
            <a:fillRect/>
          </a:stretch>
        </p:blipFill>
        <p:spPr>
          <a:xfrm>
            <a:off x="704103" y="5417600"/>
            <a:ext cx="393590" cy="365760"/>
          </a:xfrm>
          <a:prstGeom prst="rect">
            <a:avLst/>
          </a:prstGeom>
        </p:spPr>
      </p:pic>
      <p:pic>
        <p:nvPicPr>
          <p:cNvPr id="49" name="Picture 48"/>
          <p:cNvPicPr>
            <a:picLocks noChangeAspect="1"/>
          </p:cNvPicPr>
          <p:nvPr/>
        </p:nvPicPr>
        <p:blipFill>
          <a:blip r:embed="rId17"/>
          <a:stretch>
            <a:fillRect/>
          </a:stretch>
        </p:blipFill>
        <p:spPr>
          <a:xfrm>
            <a:off x="3087656" y="1611540"/>
            <a:ext cx="344859" cy="365760"/>
          </a:xfrm>
          <a:prstGeom prst="rect">
            <a:avLst/>
          </a:prstGeom>
        </p:spPr>
      </p:pic>
      <p:cxnSp>
        <p:nvCxnSpPr>
          <p:cNvPr id="51" name="Straight Arrow Connector 50"/>
          <p:cNvCxnSpPr>
            <a:endCxn id="31" idx="1"/>
          </p:cNvCxnSpPr>
          <p:nvPr/>
        </p:nvCxnSpPr>
        <p:spPr>
          <a:xfrm>
            <a:off x="2685850" y="5035301"/>
            <a:ext cx="485857"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2696840" y="4374051"/>
            <a:ext cx="485857"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2696840" y="3753396"/>
            <a:ext cx="485857"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685850" y="3184455"/>
            <a:ext cx="485857"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696839" y="2558291"/>
            <a:ext cx="485857"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681538" y="5207481"/>
            <a:ext cx="578547" cy="363552"/>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1846331" y="2558291"/>
            <a:ext cx="545336"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41" idx="3"/>
          </p:cNvCxnSpPr>
          <p:nvPr/>
        </p:nvCxnSpPr>
        <p:spPr>
          <a:xfrm flipH="1">
            <a:off x="1578705" y="3191261"/>
            <a:ext cx="819318"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1482525" y="3777056"/>
            <a:ext cx="909142"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1356462" y="4407321"/>
            <a:ext cx="1035205"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937096" y="5035301"/>
            <a:ext cx="454571" cy="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1521587" y="5389257"/>
            <a:ext cx="876436" cy="344161"/>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2540244" y="2075079"/>
            <a:ext cx="0" cy="27432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 idx="3"/>
          </p:cNvCxnSpPr>
          <p:nvPr/>
        </p:nvCxnSpPr>
        <p:spPr>
          <a:xfrm flipH="1">
            <a:off x="2540244" y="5624138"/>
            <a:ext cx="4009" cy="274320"/>
          </a:xfrm>
          <a:prstGeom prst="straightConnector1">
            <a:avLst/>
          </a:prstGeom>
          <a:ln w="127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7433685" y="3276771"/>
            <a:ext cx="1097280" cy="109728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p:cNvPicPr>
            <a:picLocks noChangeAspect="1"/>
          </p:cNvPicPr>
          <p:nvPr/>
        </p:nvPicPr>
        <p:blipFill>
          <a:blip r:embed="rId18"/>
          <a:stretch>
            <a:fillRect/>
          </a:stretch>
        </p:blipFill>
        <p:spPr>
          <a:xfrm>
            <a:off x="7646774" y="3468393"/>
            <a:ext cx="638040" cy="542334"/>
          </a:xfrm>
          <a:prstGeom prst="rect">
            <a:avLst/>
          </a:prstGeom>
        </p:spPr>
      </p:pic>
      <p:sp>
        <p:nvSpPr>
          <p:cNvPr id="98" name="TextBox 97"/>
          <p:cNvSpPr txBox="1"/>
          <p:nvPr/>
        </p:nvSpPr>
        <p:spPr>
          <a:xfrm>
            <a:off x="6473750" y="1902294"/>
            <a:ext cx="1095172" cy="584775"/>
          </a:xfrm>
          <a:prstGeom prst="rect">
            <a:avLst/>
          </a:prstGeom>
          <a:noFill/>
        </p:spPr>
        <p:txBody>
          <a:bodyPr wrap="none" rtlCol="0">
            <a:spAutoFit/>
          </a:bodyPr>
          <a:lstStyle/>
          <a:p>
            <a:r>
              <a:rPr lang="en-US" sz="3200" b="1" dirty="0">
                <a:solidFill>
                  <a:schemeClr val="accent1"/>
                </a:solidFill>
              </a:rPr>
              <a:t>7357</a:t>
            </a:r>
          </a:p>
        </p:txBody>
      </p:sp>
      <p:sp>
        <p:nvSpPr>
          <p:cNvPr id="100" name="Rectangle 99"/>
          <p:cNvSpPr/>
          <p:nvPr/>
        </p:nvSpPr>
        <p:spPr>
          <a:xfrm>
            <a:off x="5791257" y="3139033"/>
            <a:ext cx="639919" cy="584775"/>
          </a:xfrm>
          <a:prstGeom prst="rect">
            <a:avLst/>
          </a:prstGeom>
        </p:spPr>
        <p:txBody>
          <a:bodyPr wrap="none">
            <a:spAutoFit/>
          </a:bodyPr>
          <a:lstStyle/>
          <a:p>
            <a:r>
              <a:rPr lang="en-US" sz="3200" b="1" dirty="0">
                <a:solidFill>
                  <a:schemeClr val="accent1"/>
                </a:solidFill>
              </a:rPr>
              <a:t>70</a:t>
            </a:r>
            <a:endParaRPr lang="en-US" sz="3200" dirty="0"/>
          </a:p>
        </p:txBody>
      </p:sp>
      <p:sp>
        <p:nvSpPr>
          <p:cNvPr id="102" name="Rounded Rectangle 101"/>
          <p:cNvSpPr/>
          <p:nvPr/>
        </p:nvSpPr>
        <p:spPr>
          <a:xfrm>
            <a:off x="8741199" y="2281874"/>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Nicotine</a:t>
            </a:r>
            <a:endParaRPr lang="en-US" sz="1200" dirty="0"/>
          </a:p>
        </p:txBody>
      </p:sp>
      <p:sp>
        <p:nvSpPr>
          <p:cNvPr id="104" name="Rounded Rectangle 103"/>
          <p:cNvSpPr/>
          <p:nvPr/>
        </p:nvSpPr>
        <p:spPr>
          <a:xfrm>
            <a:off x="8741199" y="2719541"/>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N-Nitrosamines</a:t>
            </a:r>
            <a:endParaRPr lang="en-US" sz="1200" dirty="0"/>
          </a:p>
        </p:txBody>
      </p:sp>
      <p:sp>
        <p:nvSpPr>
          <p:cNvPr id="105" name="Rounded Rectangle 104"/>
          <p:cNvSpPr/>
          <p:nvPr/>
        </p:nvSpPr>
        <p:spPr>
          <a:xfrm>
            <a:off x="8741199" y="3245188"/>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Benzene</a:t>
            </a:r>
            <a:endParaRPr lang="en-US" sz="1200" dirty="0"/>
          </a:p>
        </p:txBody>
      </p:sp>
      <p:sp>
        <p:nvSpPr>
          <p:cNvPr id="106" name="Rounded Rectangle 105"/>
          <p:cNvSpPr/>
          <p:nvPr/>
        </p:nvSpPr>
        <p:spPr>
          <a:xfrm>
            <a:off x="8748088" y="3851124"/>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Aromatic amines</a:t>
            </a:r>
            <a:endParaRPr lang="en-US" sz="1200" dirty="0"/>
          </a:p>
        </p:txBody>
      </p:sp>
      <p:sp>
        <p:nvSpPr>
          <p:cNvPr id="107" name="Rounded Rectangle 106"/>
          <p:cNvSpPr/>
          <p:nvPr/>
        </p:nvSpPr>
        <p:spPr>
          <a:xfrm>
            <a:off x="8748088" y="4374051"/>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Acetaldehyde</a:t>
            </a:r>
            <a:endParaRPr lang="en-US" sz="1200" dirty="0"/>
          </a:p>
        </p:txBody>
      </p:sp>
      <p:sp>
        <p:nvSpPr>
          <p:cNvPr id="108" name="Rounded Rectangle 107"/>
          <p:cNvSpPr/>
          <p:nvPr/>
        </p:nvSpPr>
        <p:spPr>
          <a:xfrm>
            <a:off x="8741199" y="4920864"/>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1,3 - Butadiene</a:t>
            </a:r>
            <a:endParaRPr lang="en-US" sz="1200" dirty="0"/>
          </a:p>
        </p:txBody>
      </p:sp>
      <p:sp>
        <p:nvSpPr>
          <p:cNvPr id="109" name="Rounded Rectangle 108"/>
          <p:cNvSpPr/>
          <p:nvPr/>
        </p:nvSpPr>
        <p:spPr>
          <a:xfrm>
            <a:off x="8741199" y="5467677"/>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Acrolein</a:t>
            </a:r>
            <a:endParaRPr lang="en-US" sz="1200" dirty="0"/>
          </a:p>
        </p:txBody>
      </p:sp>
      <p:sp>
        <p:nvSpPr>
          <p:cNvPr id="110" name="Rounded Rectangle 109"/>
          <p:cNvSpPr/>
          <p:nvPr/>
        </p:nvSpPr>
        <p:spPr>
          <a:xfrm>
            <a:off x="8741200" y="5954494"/>
            <a:ext cx="1371600" cy="17783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Polyaromatics</a:t>
            </a:r>
            <a:endParaRPr lang="en-US" sz="1200" dirty="0"/>
          </a:p>
        </p:txBody>
      </p:sp>
      <p:sp>
        <p:nvSpPr>
          <p:cNvPr id="111" name="Text Placeholder 1">
            <a:extLst>
              <a:ext uri="{FF2B5EF4-FFF2-40B4-BE49-F238E27FC236}">
                <a16:creationId xmlns:a16="http://schemas.microsoft.com/office/drawing/2014/main" id="{FCEBB406-11AF-48F7-B2D0-BB18571547FB}"/>
              </a:ext>
            </a:extLst>
          </p:cNvPr>
          <p:cNvSpPr txBox="1">
            <a:spLocks/>
          </p:cNvSpPr>
          <p:nvPr/>
        </p:nvSpPr>
        <p:spPr bwMode="auto">
          <a:xfrm>
            <a:off x="10323033" y="2089353"/>
            <a:ext cx="1524813" cy="475948"/>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increases heart rate</a:t>
            </a:r>
            <a:r>
              <a:rPr lang="en-US" sz="900" dirty="0"/>
              <a:t>, blood pressure and glucose</a:t>
            </a:r>
          </a:p>
          <a:p>
            <a:pPr indent="-171450">
              <a:spcBef>
                <a:spcPts val="0"/>
              </a:spcBef>
              <a:buFont typeface="Arial" panose="020B0604020202020204" pitchFamily="34" charset="0"/>
              <a:buChar char="•"/>
            </a:pPr>
            <a:r>
              <a:rPr lang="en-US" sz="900" dirty="0"/>
              <a:t>c</a:t>
            </a:r>
            <a:r>
              <a:rPr lang="de-CH" sz="900" dirty="0"/>
              <a:t>reates dependency</a:t>
            </a:r>
          </a:p>
        </p:txBody>
      </p:sp>
      <p:sp>
        <p:nvSpPr>
          <p:cNvPr id="113" name="Text Placeholder 1">
            <a:extLst>
              <a:ext uri="{FF2B5EF4-FFF2-40B4-BE49-F238E27FC236}">
                <a16:creationId xmlns:a16="http://schemas.microsoft.com/office/drawing/2014/main" id="{FCEBB406-11AF-48F7-B2D0-BB18571547FB}"/>
              </a:ext>
            </a:extLst>
          </p:cNvPr>
          <p:cNvSpPr txBox="1">
            <a:spLocks/>
          </p:cNvSpPr>
          <p:nvPr/>
        </p:nvSpPr>
        <p:spPr bwMode="auto">
          <a:xfrm>
            <a:off x="10306870" y="2684327"/>
            <a:ext cx="1524813" cy="228577"/>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human carcinogen</a:t>
            </a:r>
            <a:endParaRPr lang="en-US" sz="900" dirty="0"/>
          </a:p>
        </p:txBody>
      </p:sp>
      <p:sp>
        <p:nvSpPr>
          <p:cNvPr id="114" name="Text Placeholder 1">
            <a:extLst>
              <a:ext uri="{FF2B5EF4-FFF2-40B4-BE49-F238E27FC236}">
                <a16:creationId xmlns:a16="http://schemas.microsoft.com/office/drawing/2014/main" id="{FCEBB406-11AF-48F7-B2D0-BB18571547FB}"/>
              </a:ext>
            </a:extLst>
          </p:cNvPr>
          <p:cNvSpPr txBox="1">
            <a:spLocks/>
          </p:cNvSpPr>
          <p:nvPr/>
        </p:nvSpPr>
        <p:spPr bwMode="auto">
          <a:xfrm>
            <a:off x="10336812" y="3031930"/>
            <a:ext cx="1524813" cy="604356"/>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human carcinogen</a:t>
            </a:r>
            <a:endParaRPr lang="en-US" sz="900" dirty="0"/>
          </a:p>
          <a:p>
            <a:pPr marL="91440" indent="-171450">
              <a:spcBef>
                <a:spcPts val="0"/>
              </a:spcBef>
              <a:spcAft>
                <a:spcPts val="600"/>
              </a:spcAft>
              <a:buFont typeface="Arial" panose="020B0604020202020204" pitchFamily="34" charset="0"/>
              <a:buChar char="•"/>
            </a:pPr>
            <a:r>
              <a:rPr lang="de-CH" sz="900" dirty="0"/>
              <a:t>damages bone marrow and lowers red blood cell count</a:t>
            </a:r>
          </a:p>
          <a:p>
            <a:pPr>
              <a:spcBef>
                <a:spcPts val="0"/>
              </a:spcBef>
              <a:spcAft>
                <a:spcPts val="600"/>
              </a:spcAft>
            </a:pPr>
            <a:endParaRPr lang="de-CH" sz="900" dirty="0"/>
          </a:p>
        </p:txBody>
      </p:sp>
      <p:sp>
        <p:nvSpPr>
          <p:cNvPr id="115" name="Text Placeholder 1">
            <a:extLst>
              <a:ext uri="{FF2B5EF4-FFF2-40B4-BE49-F238E27FC236}">
                <a16:creationId xmlns:a16="http://schemas.microsoft.com/office/drawing/2014/main" id="{FCEBB406-11AF-48F7-B2D0-BB18571547FB}"/>
              </a:ext>
            </a:extLst>
          </p:cNvPr>
          <p:cNvSpPr txBox="1">
            <a:spLocks/>
          </p:cNvSpPr>
          <p:nvPr/>
        </p:nvSpPr>
        <p:spPr bwMode="auto">
          <a:xfrm>
            <a:off x="10336812" y="3755312"/>
            <a:ext cx="1524813" cy="364173"/>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human carcinogen</a:t>
            </a:r>
          </a:p>
          <a:p>
            <a:pPr marL="91440" indent="-171450">
              <a:spcBef>
                <a:spcPts val="0"/>
              </a:spcBef>
              <a:buFont typeface="Arial" panose="020B0604020202020204" pitchFamily="34" charset="0"/>
              <a:buChar char="•"/>
            </a:pPr>
            <a:r>
              <a:rPr lang="de-CH" sz="900" dirty="0"/>
              <a:t>linked with bladder cancer</a:t>
            </a:r>
            <a:endParaRPr lang="en-US" sz="900" dirty="0"/>
          </a:p>
        </p:txBody>
      </p:sp>
      <p:sp>
        <p:nvSpPr>
          <p:cNvPr id="116" name="Text Placeholder 1">
            <a:extLst>
              <a:ext uri="{FF2B5EF4-FFF2-40B4-BE49-F238E27FC236}">
                <a16:creationId xmlns:a16="http://schemas.microsoft.com/office/drawing/2014/main" id="{FCEBB406-11AF-48F7-B2D0-BB18571547FB}"/>
              </a:ext>
            </a:extLst>
          </p:cNvPr>
          <p:cNvSpPr txBox="1">
            <a:spLocks/>
          </p:cNvSpPr>
          <p:nvPr/>
        </p:nvSpPr>
        <p:spPr bwMode="auto">
          <a:xfrm>
            <a:off x="10349474" y="4238511"/>
            <a:ext cx="1524813" cy="477796"/>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animal carcinogen</a:t>
            </a:r>
          </a:p>
          <a:p>
            <a:pPr marL="91440" indent="-171450">
              <a:spcBef>
                <a:spcPts val="0"/>
              </a:spcBef>
              <a:buFont typeface="Arial" panose="020B0604020202020204" pitchFamily="34" charset="0"/>
              <a:buChar char="•"/>
            </a:pPr>
            <a:r>
              <a:rPr lang="de-CH" sz="900" dirty="0"/>
              <a:t>probable human carcinogen</a:t>
            </a:r>
          </a:p>
        </p:txBody>
      </p:sp>
      <p:sp>
        <p:nvSpPr>
          <p:cNvPr id="117" name="Text Placeholder 1">
            <a:extLst>
              <a:ext uri="{FF2B5EF4-FFF2-40B4-BE49-F238E27FC236}">
                <a16:creationId xmlns:a16="http://schemas.microsoft.com/office/drawing/2014/main" id="{FCEBB406-11AF-48F7-B2D0-BB18571547FB}"/>
              </a:ext>
            </a:extLst>
          </p:cNvPr>
          <p:cNvSpPr txBox="1">
            <a:spLocks/>
          </p:cNvSpPr>
          <p:nvPr/>
        </p:nvSpPr>
        <p:spPr bwMode="auto">
          <a:xfrm>
            <a:off x="10349474" y="4835333"/>
            <a:ext cx="1524813" cy="357128"/>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animal carcinogen</a:t>
            </a:r>
          </a:p>
          <a:p>
            <a:pPr marL="91440" indent="-171450">
              <a:spcBef>
                <a:spcPts val="0"/>
              </a:spcBef>
              <a:buFont typeface="Arial" panose="020B0604020202020204" pitchFamily="34" charset="0"/>
              <a:buChar char="•"/>
            </a:pPr>
            <a:r>
              <a:rPr lang="de-CH" sz="900" dirty="0"/>
              <a:t>probable human teratogen</a:t>
            </a:r>
          </a:p>
        </p:txBody>
      </p:sp>
      <p:sp>
        <p:nvSpPr>
          <p:cNvPr id="118" name="Text Placeholder 1">
            <a:extLst>
              <a:ext uri="{FF2B5EF4-FFF2-40B4-BE49-F238E27FC236}">
                <a16:creationId xmlns:a16="http://schemas.microsoft.com/office/drawing/2014/main" id="{FCEBB406-11AF-48F7-B2D0-BB18571547FB}"/>
              </a:ext>
            </a:extLst>
          </p:cNvPr>
          <p:cNvSpPr txBox="1">
            <a:spLocks/>
          </p:cNvSpPr>
          <p:nvPr/>
        </p:nvSpPr>
        <p:spPr bwMode="auto">
          <a:xfrm>
            <a:off x="10349474" y="5311487"/>
            <a:ext cx="1524813" cy="453778"/>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possible human carcinogen</a:t>
            </a:r>
          </a:p>
          <a:p>
            <a:pPr marL="91440" indent="-171450">
              <a:spcBef>
                <a:spcPts val="0"/>
              </a:spcBef>
              <a:buFont typeface="Arial" panose="020B0604020202020204" pitchFamily="34" charset="0"/>
              <a:buChar char="•"/>
            </a:pPr>
            <a:r>
              <a:rPr lang="de-CH" sz="900" dirty="0"/>
              <a:t>known DNA mutagen</a:t>
            </a:r>
          </a:p>
        </p:txBody>
      </p:sp>
      <p:sp>
        <p:nvSpPr>
          <p:cNvPr id="119" name="Text Placeholder 1">
            <a:extLst>
              <a:ext uri="{FF2B5EF4-FFF2-40B4-BE49-F238E27FC236}">
                <a16:creationId xmlns:a16="http://schemas.microsoft.com/office/drawing/2014/main" id="{FCEBB406-11AF-48F7-B2D0-BB18571547FB}"/>
              </a:ext>
            </a:extLst>
          </p:cNvPr>
          <p:cNvSpPr txBox="1">
            <a:spLocks/>
          </p:cNvSpPr>
          <p:nvPr/>
        </p:nvSpPr>
        <p:spPr bwMode="auto">
          <a:xfrm>
            <a:off x="10336812" y="5884289"/>
            <a:ext cx="1524813" cy="331192"/>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marL="91440" indent="-171450">
              <a:spcBef>
                <a:spcPts val="0"/>
              </a:spcBef>
              <a:buFont typeface="Arial" panose="020B0604020202020204" pitchFamily="34" charset="0"/>
              <a:buChar char="•"/>
            </a:pPr>
            <a:r>
              <a:rPr lang="de-CH" sz="900" dirty="0"/>
              <a:t>known human carcinogen</a:t>
            </a:r>
          </a:p>
          <a:p>
            <a:pPr marL="91440" indent="-171450">
              <a:spcBef>
                <a:spcPts val="0"/>
              </a:spcBef>
              <a:buFont typeface="Arial" panose="020B0604020202020204" pitchFamily="34" charset="0"/>
              <a:buChar char="•"/>
            </a:pPr>
            <a:r>
              <a:rPr lang="de-CH" sz="900" dirty="0"/>
              <a:t>known DNA mutagen</a:t>
            </a:r>
          </a:p>
        </p:txBody>
      </p:sp>
      <p:sp>
        <p:nvSpPr>
          <p:cNvPr id="120" name="Text Placeholder 1">
            <a:extLst>
              <a:ext uri="{FF2B5EF4-FFF2-40B4-BE49-F238E27FC236}">
                <a16:creationId xmlns:a16="http://schemas.microsoft.com/office/drawing/2014/main" id="{FCEBB406-11AF-48F7-B2D0-BB18571547FB}"/>
              </a:ext>
            </a:extLst>
          </p:cNvPr>
          <p:cNvSpPr txBox="1">
            <a:spLocks/>
          </p:cNvSpPr>
          <p:nvPr/>
        </p:nvSpPr>
        <p:spPr bwMode="auto">
          <a:xfrm>
            <a:off x="5665811" y="4978605"/>
            <a:ext cx="2468880" cy="438996"/>
          </a:xfrm>
          <a:prstGeom prst="rect">
            <a:avLst/>
          </a:prstGeom>
          <a:noFill/>
          <a:ln>
            <a:solidFill>
              <a:schemeClr val="accent1"/>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R="0" indent="0" defTabSz="914377" fontAlgn="base">
              <a:lnSpc>
                <a:spcPct val="100000"/>
              </a:lnSpc>
              <a:spcBef>
                <a:spcPts val="600"/>
              </a:spcBef>
              <a:spcAft>
                <a:spcPts val="0"/>
              </a:spcAft>
              <a:buClr>
                <a:prstClr val="black"/>
              </a:buClr>
              <a:buSzTx/>
              <a:buFont typeface="Arial"/>
              <a:buNone/>
              <a:tabLst/>
              <a:defRPr sz="1200" b="0">
                <a:solidFill>
                  <a:schemeClr val="accent1"/>
                </a:solidFill>
                <a:latin typeface="Arial"/>
                <a:ea typeface="ＭＳ Ｐゴシック" charset="0"/>
                <a:cs typeface="Arial"/>
              </a:defRPr>
            </a:lvl1pPr>
            <a:lvl2pPr marL="509575" marR="0" indent="-230182" defTabSz="914377" fontAlgn="base">
              <a:lnSpc>
                <a:spcPct val="100000"/>
              </a:lnSpc>
              <a:spcBef>
                <a:spcPts val="600"/>
              </a:spcBef>
              <a:spcAft>
                <a:spcPts val="0"/>
              </a:spcAft>
              <a:buClrTx/>
              <a:buSzTx/>
              <a:buFont typeface="Lucida Grande"/>
              <a:buChar char="–"/>
              <a:tabLst/>
              <a:defRPr sz="1600" b="0">
                <a:latin typeface="Arial"/>
                <a:ea typeface="ＭＳ Ｐゴシック" charset="0"/>
                <a:cs typeface="Arial"/>
              </a:defRPr>
            </a:lvl2pPr>
            <a:lvl3pPr marL="800080" marR="0" indent="-227008" defTabSz="914377" fontAlgn="base">
              <a:lnSpc>
                <a:spcPct val="100000"/>
              </a:lnSpc>
              <a:spcBef>
                <a:spcPts val="600"/>
              </a:spcBef>
              <a:spcAft>
                <a:spcPts val="0"/>
              </a:spcAft>
              <a:buClrTx/>
              <a:buSzTx/>
              <a:buFont typeface="Arial" panose="020B0604020202020204" pitchFamily="34" charset="0"/>
              <a:buChar char="­"/>
              <a:tabLst/>
              <a:defRPr sz="1600" b="0">
                <a:ea typeface="ＭＳ Ｐゴシック" charset="0"/>
              </a:defRPr>
            </a:lvl3pPr>
            <a:lvl4pPr marL="1084236" marR="0" indent="-230182" defTabSz="914377" fontAlgn="base">
              <a:lnSpc>
                <a:spcPct val="100000"/>
              </a:lnSpc>
              <a:spcBef>
                <a:spcPts val="600"/>
              </a:spcBef>
              <a:spcAft>
                <a:spcPts val="0"/>
              </a:spcAft>
              <a:buClrTx/>
              <a:buSzTx/>
              <a:buFont typeface="Arial" panose="020B0604020202020204" pitchFamily="34" charset="0"/>
              <a:buChar char="•"/>
              <a:tabLst/>
              <a:defRPr sz="1400" b="0">
                <a:ea typeface="ＭＳ Ｐゴシック" charset="0"/>
              </a:defRPr>
            </a:lvl4pPr>
            <a:lvl5pPr marL="855641" indent="0" fontAlgn="base">
              <a:spcBef>
                <a:spcPts val="600"/>
              </a:spcBef>
              <a:spcAft>
                <a:spcPct val="0"/>
              </a:spcAft>
              <a:buFont typeface="Arial"/>
              <a:buNone/>
              <a:defRPr sz="1400" b="0">
                <a:ea typeface="ＭＳ Ｐゴシック" charset="0"/>
              </a:defRPr>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r>
              <a:rPr lang="en-US" dirty="0"/>
              <a:t>At least 250 chemicals are known to be </a:t>
            </a:r>
            <a:r>
              <a:rPr lang="en-US" b="1" dirty="0"/>
              <a:t>toxic</a:t>
            </a:r>
          </a:p>
        </p:txBody>
      </p:sp>
      <p:sp>
        <p:nvSpPr>
          <p:cNvPr id="121" name="Rectangle 120"/>
          <p:cNvSpPr/>
          <p:nvPr/>
        </p:nvSpPr>
        <p:spPr>
          <a:xfrm>
            <a:off x="6580292" y="4499989"/>
            <a:ext cx="867545" cy="584775"/>
          </a:xfrm>
          <a:prstGeom prst="rect">
            <a:avLst/>
          </a:prstGeom>
        </p:spPr>
        <p:txBody>
          <a:bodyPr wrap="none">
            <a:spAutoFit/>
          </a:bodyPr>
          <a:lstStyle/>
          <a:p>
            <a:r>
              <a:rPr lang="de-CH" sz="3200" b="1" dirty="0">
                <a:solidFill>
                  <a:schemeClr val="accent1"/>
                </a:solidFill>
              </a:rPr>
              <a:t>250</a:t>
            </a:r>
            <a:endParaRPr lang="en-US" sz="3200" dirty="0"/>
          </a:p>
        </p:txBody>
      </p:sp>
      <p:sp>
        <p:nvSpPr>
          <p:cNvPr id="75" name="Rectangle 74">
            <a:extLst>
              <a:ext uri="{FF2B5EF4-FFF2-40B4-BE49-F238E27FC236}">
                <a16:creationId xmlns:a16="http://schemas.microsoft.com/office/drawing/2014/main" id="{515A6EC5-9E39-4136-B8E3-457B03CD4E82}"/>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135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7548-F207-47AE-8F5B-A2C50CD1F71E}"/>
              </a:ext>
            </a:extLst>
          </p:cNvPr>
          <p:cNvSpPr>
            <a:spLocks noGrp="1"/>
          </p:cNvSpPr>
          <p:nvPr>
            <p:ph type="title"/>
          </p:nvPr>
        </p:nvSpPr>
        <p:spPr/>
        <p:txBody>
          <a:bodyPr/>
          <a:lstStyle/>
          <a:p>
            <a:r>
              <a:rPr lang="de-CH" dirty="0"/>
              <a:t>Disclaimer</a:t>
            </a:r>
            <a:endParaRPr lang="en-US" dirty="0"/>
          </a:p>
        </p:txBody>
      </p:sp>
      <p:sp>
        <p:nvSpPr>
          <p:cNvPr id="3" name="Slide Number Placeholder 2">
            <a:extLst>
              <a:ext uri="{FF2B5EF4-FFF2-40B4-BE49-F238E27FC236}">
                <a16:creationId xmlns:a16="http://schemas.microsoft.com/office/drawing/2014/main" id="{EDE9D9CD-088C-42BD-AEC6-E3F10751626E}"/>
              </a:ext>
            </a:extLst>
          </p:cNvPr>
          <p:cNvSpPr>
            <a:spLocks noGrp="1"/>
          </p:cNvSpPr>
          <p:nvPr>
            <p:ph type="sldNum" sz="quarter" idx="4"/>
          </p:nvPr>
        </p:nvSpPr>
        <p:spPr/>
        <p:txBody>
          <a:bodyPr/>
          <a:lstStyle/>
          <a:p>
            <a:fld id="{746372F0-8F5B-47E8-9A0C-8905EFF44332}" type="slidenum">
              <a:rPr lang="en-US" smtClean="0"/>
              <a:pPr/>
              <a:t>8</a:t>
            </a:fld>
            <a:endParaRPr lang="en-US" dirty="0"/>
          </a:p>
        </p:txBody>
      </p:sp>
      <p:sp>
        <p:nvSpPr>
          <p:cNvPr id="5" name="Text Placeholder 4">
            <a:extLst>
              <a:ext uri="{FF2B5EF4-FFF2-40B4-BE49-F238E27FC236}">
                <a16:creationId xmlns:a16="http://schemas.microsoft.com/office/drawing/2014/main" id="{75C871FF-B1F7-4F0F-A8EC-D7DDED090D02}"/>
              </a:ext>
            </a:extLst>
          </p:cNvPr>
          <p:cNvSpPr>
            <a:spLocks noGrp="1"/>
          </p:cNvSpPr>
          <p:nvPr>
            <p:ph type="body" sz="quarter" idx="10"/>
          </p:nvPr>
        </p:nvSpPr>
        <p:spPr>
          <a:xfrm>
            <a:off x="609601" y="1348998"/>
            <a:ext cx="10972800" cy="925650"/>
          </a:xfrm>
        </p:spPr>
        <p:txBody>
          <a:bodyPr/>
          <a:lstStyle/>
          <a:p>
            <a:pPr marL="0" indent="0">
              <a:buNone/>
            </a:pPr>
            <a:r>
              <a:rPr lang="en-US" sz="2800" dirty="0">
                <a:solidFill>
                  <a:schemeClr val="accent1"/>
                </a:solidFill>
              </a:rPr>
              <a:t>Some of the images that will </a:t>
            </a:r>
            <a:r>
              <a:rPr lang="en-US" altLang="en-US" sz="2800" dirty="0">
                <a:solidFill>
                  <a:schemeClr val="accent1"/>
                </a:solidFill>
              </a:rPr>
              <a:t>follow </a:t>
            </a:r>
            <a:r>
              <a:rPr lang="en-US" altLang="en-US" sz="2800" b="1" dirty="0">
                <a:solidFill>
                  <a:schemeClr val="accent1"/>
                </a:solidFill>
              </a:rPr>
              <a:t>may be disturbing </a:t>
            </a:r>
            <a:r>
              <a:rPr lang="en-US" altLang="en-US" sz="2800" dirty="0">
                <a:solidFill>
                  <a:schemeClr val="accent1"/>
                </a:solidFill>
              </a:rPr>
              <a:t>to some </a:t>
            </a:r>
            <a:r>
              <a:rPr lang="en-US" altLang="en-US" sz="2800" b="1" dirty="0">
                <a:solidFill>
                  <a:schemeClr val="accent1"/>
                </a:solidFill>
              </a:rPr>
              <a:t>readers</a:t>
            </a:r>
            <a:r>
              <a:rPr lang="en-US" altLang="en-US" sz="2800" dirty="0">
                <a:solidFill>
                  <a:schemeClr val="accent1"/>
                </a:solidFill>
              </a:rPr>
              <a:t>.</a:t>
            </a:r>
            <a:endParaRPr lang="en-US" sz="2800" dirty="0">
              <a:solidFill>
                <a:schemeClr val="accent1"/>
              </a:solidFill>
            </a:endParaRPr>
          </a:p>
        </p:txBody>
      </p:sp>
      <p:sp>
        <p:nvSpPr>
          <p:cNvPr id="22" name="Rectangle 21">
            <a:extLst>
              <a:ext uri="{FF2B5EF4-FFF2-40B4-BE49-F238E27FC236}">
                <a16:creationId xmlns:a16="http://schemas.microsoft.com/office/drawing/2014/main" id="{AB52BB00-1FBF-4FD4-B256-080840501E2B}"/>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A1F383-72E0-4DD8-B443-CBE67439BAB3}"/>
              </a:ext>
            </a:extLst>
          </p:cNvPr>
          <p:cNvPicPr>
            <a:picLocks noChangeAspect="1"/>
          </p:cNvPicPr>
          <p:nvPr/>
        </p:nvPicPr>
        <p:blipFill>
          <a:blip r:embed="rId2"/>
          <a:stretch>
            <a:fillRect/>
          </a:stretch>
        </p:blipFill>
        <p:spPr>
          <a:xfrm>
            <a:off x="1716541" y="2974298"/>
            <a:ext cx="2466975" cy="2238375"/>
          </a:xfrm>
          <a:prstGeom prst="rect">
            <a:avLst/>
          </a:prstGeom>
        </p:spPr>
      </p:pic>
      <p:pic>
        <p:nvPicPr>
          <p:cNvPr id="8" name="Picture 7">
            <a:extLst>
              <a:ext uri="{FF2B5EF4-FFF2-40B4-BE49-F238E27FC236}">
                <a16:creationId xmlns:a16="http://schemas.microsoft.com/office/drawing/2014/main" id="{C2434205-34CF-46C0-A0AD-4E8247014039}"/>
              </a:ext>
            </a:extLst>
          </p:cNvPr>
          <p:cNvPicPr>
            <a:picLocks noChangeAspect="1"/>
          </p:cNvPicPr>
          <p:nvPr/>
        </p:nvPicPr>
        <p:blipFill>
          <a:blip r:embed="rId3"/>
          <a:stretch>
            <a:fillRect/>
          </a:stretch>
        </p:blipFill>
        <p:spPr>
          <a:xfrm>
            <a:off x="6975800" y="3352956"/>
            <a:ext cx="3395663" cy="1793935"/>
          </a:xfrm>
          <a:prstGeom prst="rect">
            <a:avLst/>
          </a:prstGeom>
        </p:spPr>
      </p:pic>
    </p:spTree>
    <p:extLst>
      <p:ext uri="{BB962C8B-B14F-4D97-AF65-F5344CB8AC3E}">
        <p14:creationId xmlns:p14="http://schemas.microsoft.com/office/powerpoint/2010/main" val="3287255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D045-A14A-4580-875F-A0D8C0FBF71B}"/>
              </a:ext>
            </a:extLst>
          </p:cNvPr>
          <p:cNvSpPr>
            <a:spLocks noGrp="1"/>
          </p:cNvSpPr>
          <p:nvPr>
            <p:ph type="title"/>
          </p:nvPr>
        </p:nvSpPr>
        <p:spPr/>
        <p:txBody>
          <a:bodyPr/>
          <a:lstStyle/>
          <a:p>
            <a:r>
              <a:rPr lang="en-US" dirty="0"/>
              <a:t>Health risks and potential diseases</a:t>
            </a:r>
          </a:p>
        </p:txBody>
      </p:sp>
      <p:sp>
        <p:nvSpPr>
          <p:cNvPr id="3" name="Slide Number Placeholder 2">
            <a:extLst>
              <a:ext uri="{FF2B5EF4-FFF2-40B4-BE49-F238E27FC236}">
                <a16:creationId xmlns:a16="http://schemas.microsoft.com/office/drawing/2014/main" id="{69C97719-4EDB-48DF-97AF-4E3B0BA26C70}"/>
              </a:ext>
            </a:extLst>
          </p:cNvPr>
          <p:cNvSpPr>
            <a:spLocks noGrp="1"/>
          </p:cNvSpPr>
          <p:nvPr>
            <p:ph type="sldNum" sz="quarter" idx="4"/>
          </p:nvPr>
        </p:nvSpPr>
        <p:spPr/>
        <p:txBody>
          <a:bodyPr/>
          <a:lstStyle/>
          <a:p>
            <a:fld id="{746372F0-8F5B-47E8-9A0C-8905EFF44332}" type="slidenum">
              <a:rPr lang="en-US" smtClean="0"/>
              <a:pPr/>
              <a:t>9</a:t>
            </a:fld>
            <a:endParaRPr lang="en-US" dirty="0"/>
          </a:p>
        </p:txBody>
      </p:sp>
      <p:sp>
        <p:nvSpPr>
          <p:cNvPr id="5" name="Text Placeholder 4">
            <a:extLst>
              <a:ext uri="{FF2B5EF4-FFF2-40B4-BE49-F238E27FC236}">
                <a16:creationId xmlns:a16="http://schemas.microsoft.com/office/drawing/2014/main" id="{6241D422-8B47-4A17-9BFA-3016ED5504D3}"/>
              </a:ext>
            </a:extLst>
          </p:cNvPr>
          <p:cNvSpPr>
            <a:spLocks noGrp="1"/>
          </p:cNvSpPr>
          <p:nvPr>
            <p:ph type="body" sz="quarter" idx="10"/>
          </p:nvPr>
        </p:nvSpPr>
        <p:spPr>
          <a:xfrm>
            <a:off x="579545" y="1327567"/>
            <a:ext cx="3745883" cy="882594"/>
          </a:xfrm>
        </p:spPr>
        <p:txBody>
          <a:bodyPr/>
          <a:lstStyle/>
          <a:p>
            <a:pPr marL="0" indent="0">
              <a:buNone/>
            </a:pPr>
            <a:r>
              <a:rPr lang="en-US" sz="1400" dirty="0">
                <a:solidFill>
                  <a:schemeClr val="accent1"/>
                </a:solidFill>
              </a:rPr>
              <a:t>Smoking </a:t>
            </a:r>
            <a:r>
              <a:rPr lang="en-US" sz="1400" b="1" dirty="0">
                <a:solidFill>
                  <a:schemeClr val="accent1"/>
                </a:solidFill>
              </a:rPr>
              <a:t>poses significant health threats </a:t>
            </a:r>
            <a:r>
              <a:rPr lang="en-US" sz="1400" dirty="0">
                <a:solidFill>
                  <a:schemeClr val="accent1"/>
                </a:solidFill>
              </a:rPr>
              <a:t>and below we have a representation of all the </a:t>
            </a:r>
            <a:r>
              <a:rPr lang="en-US" sz="1400" i="1" dirty="0">
                <a:solidFill>
                  <a:schemeClr val="accent1"/>
                </a:solidFill>
              </a:rPr>
              <a:t>areas in the human body </a:t>
            </a:r>
            <a:r>
              <a:rPr lang="en-US" sz="1400" dirty="0">
                <a:solidFill>
                  <a:schemeClr val="accent1"/>
                </a:solidFill>
              </a:rPr>
              <a:t>which are affected by smoking.</a:t>
            </a:r>
            <a:endParaRPr lang="en-US" sz="1400" dirty="0"/>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l="29695" t="20251" r="32639" b="15176"/>
          <a:stretch>
            <a:fillRect/>
          </a:stretch>
        </p:blipFill>
        <p:spPr bwMode="auto">
          <a:xfrm>
            <a:off x="610048" y="2245542"/>
            <a:ext cx="3715381" cy="39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9978161" y="116913"/>
            <a:ext cx="2015146" cy="6306762"/>
          </a:xfrm>
          <a:prstGeom prst="rect">
            <a:avLst/>
          </a:prstGeom>
        </p:spPr>
      </p:pic>
      <p:sp>
        <p:nvSpPr>
          <p:cNvPr id="22"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1198496"/>
            <a:ext cx="2118875" cy="559721"/>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Heart attack, stroke and other cardiovascular diseases</a:t>
            </a:r>
            <a:endParaRPr lang="en-US" sz="1400" b="1" dirty="0">
              <a:solidFill>
                <a:schemeClr val="accent1"/>
              </a:solidFill>
            </a:endParaRPr>
          </a:p>
        </p:txBody>
      </p:sp>
      <p:sp>
        <p:nvSpPr>
          <p:cNvPr id="23"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1911493"/>
            <a:ext cx="2118875" cy="446593"/>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Oral cancer and other oral diseases</a:t>
            </a:r>
            <a:endParaRPr lang="en-US" sz="1400" b="1" dirty="0">
              <a:solidFill>
                <a:schemeClr val="accent1"/>
              </a:solidFill>
            </a:endParaRPr>
          </a:p>
        </p:txBody>
      </p:sp>
      <p:sp>
        <p:nvSpPr>
          <p:cNvPr id="24"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2511362"/>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Throat cancer</a:t>
            </a:r>
            <a:endParaRPr lang="en-US" sz="1400" b="1" dirty="0">
              <a:solidFill>
                <a:schemeClr val="accent1"/>
              </a:solidFill>
            </a:endParaRPr>
          </a:p>
        </p:txBody>
      </p:sp>
      <p:sp>
        <p:nvSpPr>
          <p:cNvPr id="25"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2922780"/>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Other cancers</a:t>
            </a:r>
            <a:endParaRPr lang="en-US" sz="1400" b="1" dirty="0">
              <a:solidFill>
                <a:schemeClr val="accent1"/>
              </a:solidFill>
            </a:endParaRPr>
          </a:p>
        </p:txBody>
      </p:sp>
      <p:sp>
        <p:nvSpPr>
          <p:cNvPr id="26"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3334198"/>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Lung cancer</a:t>
            </a:r>
            <a:endParaRPr lang="en-US" sz="1400" b="1" dirty="0">
              <a:solidFill>
                <a:schemeClr val="accent1"/>
              </a:solidFill>
            </a:endParaRPr>
          </a:p>
        </p:txBody>
      </p:sp>
      <p:sp>
        <p:nvSpPr>
          <p:cNvPr id="27"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3745616"/>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Asthma</a:t>
            </a:r>
            <a:endParaRPr lang="en-US" sz="1400" b="1" dirty="0">
              <a:solidFill>
                <a:schemeClr val="accent1"/>
              </a:solidFill>
            </a:endParaRPr>
          </a:p>
        </p:txBody>
      </p:sp>
      <p:sp>
        <p:nvSpPr>
          <p:cNvPr id="28"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4157034"/>
            <a:ext cx="2118875" cy="473710"/>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accent1"/>
                </a:solidFill>
              </a:rPr>
              <a:t>Chronic obstructive pulmonary disease</a:t>
            </a:r>
            <a:endParaRPr lang="en-US" sz="1400" b="1" dirty="0">
              <a:solidFill>
                <a:schemeClr val="accent1"/>
              </a:solidFill>
            </a:endParaRPr>
          </a:p>
        </p:txBody>
      </p:sp>
      <p:sp>
        <p:nvSpPr>
          <p:cNvPr id="29"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4784020"/>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Tuberculosis</a:t>
            </a:r>
            <a:endParaRPr lang="en-US" sz="1400" b="1" dirty="0">
              <a:solidFill>
                <a:schemeClr val="accent1"/>
              </a:solidFill>
            </a:endParaRPr>
          </a:p>
        </p:txBody>
      </p:sp>
      <p:sp>
        <p:nvSpPr>
          <p:cNvPr id="30"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5195438"/>
            <a:ext cx="2118875" cy="428065"/>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Other respiratory illness and reduced lung function</a:t>
            </a:r>
            <a:endParaRPr lang="en-US" sz="1400" b="1" dirty="0">
              <a:solidFill>
                <a:schemeClr val="accent1"/>
              </a:solidFill>
            </a:endParaRPr>
          </a:p>
        </p:txBody>
      </p:sp>
      <p:sp>
        <p:nvSpPr>
          <p:cNvPr id="31" name="Text Placeholder 1">
            <a:extLst>
              <a:ext uri="{FF2B5EF4-FFF2-40B4-BE49-F238E27FC236}">
                <a16:creationId xmlns:a16="http://schemas.microsoft.com/office/drawing/2014/main" id="{6A6F901A-D777-4816-B0D8-3DD25A159A05}"/>
              </a:ext>
            </a:extLst>
          </p:cNvPr>
          <p:cNvSpPr txBox="1">
            <a:spLocks/>
          </p:cNvSpPr>
          <p:nvPr/>
        </p:nvSpPr>
        <p:spPr bwMode="auto">
          <a:xfrm>
            <a:off x="4847324" y="5776776"/>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Type 2 diabetes</a:t>
            </a:r>
            <a:endParaRPr lang="en-US" sz="1400" b="1" dirty="0">
              <a:solidFill>
                <a:schemeClr val="accent1"/>
              </a:solidFill>
            </a:endParaRPr>
          </a:p>
        </p:txBody>
      </p:sp>
      <p:sp>
        <p:nvSpPr>
          <p:cNvPr id="32"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1195225"/>
            <a:ext cx="2118875" cy="258142"/>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Dementia</a:t>
            </a:r>
            <a:endParaRPr lang="en-US" sz="1400" b="1" dirty="0">
              <a:solidFill>
                <a:schemeClr val="accent1"/>
              </a:solidFill>
            </a:endParaRPr>
          </a:p>
        </p:txBody>
      </p:sp>
      <p:sp>
        <p:nvSpPr>
          <p:cNvPr id="33"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1677349"/>
            <a:ext cx="2118875" cy="395930"/>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Reduced fertility in men and women</a:t>
            </a:r>
            <a:endParaRPr lang="en-US" sz="1400" b="1" dirty="0">
              <a:solidFill>
                <a:schemeClr val="accent1"/>
              </a:solidFill>
            </a:endParaRPr>
          </a:p>
        </p:txBody>
      </p:sp>
      <p:sp>
        <p:nvSpPr>
          <p:cNvPr id="34"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2297261"/>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Erectile dysfunction</a:t>
            </a:r>
            <a:endParaRPr lang="en-US" sz="1400" b="1" dirty="0">
              <a:solidFill>
                <a:schemeClr val="accent1"/>
              </a:solidFill>
            </a:endParaRPr>
          </a:p>
        </p:txBody>
      </p:sp>
      <p:sp>
        <p:nvSpPr>
          <p:cNvPr id="35"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2718061"/>
            <a:ext cx="2118875" cy="482421"/>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Menstruation and menopause</a:t>
            </a:r>
            <a:endParaRPr lang="en-US" sz="1400" b="1" dirty="0">
              <a:solidFill>
                <a:schemeClr val="accent1"/>
              </a:solidFill>
            </a:endParaRPr>
          </a:p>
        </p:txBody>
      </p:sp>
      <p:sp>
        <p:nvSpPr>
          <p:cNvPr id="36"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3368834"/>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Vision loss</a:t>
            </a:r>
            <a:endParaRPr lang="en-US" sz="1400" b="1" dirty="0">
              <a:solidFill>
                <a:schemeClr val="accent1"/>
              </a:solidFill>
            </a:endParaRPr>
          </a:p>
        </p:txBody>
      </p:sp>
      <p:sp>
        <p:nvSpPr>
          <p:cNvPr id="37"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3850512"/>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Hearing loss</a:t>
            </a:r>
            <a:endParaRPr lang="en-US" sz="1400" b="1" dirty="0">
              <a:solidFill>
                <a:schemeClr val="accent1"/>
              </a:solidFill>
            </a:endParaRPr>
          </a:p>
        </p:txBody>
      </p:sp>
      <p:sp>
        <p:nvSpPr>
          <p:cNvPr id="38"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4332190"/>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Gastronintestinal disease</a:t>
            </a:r>
            <a:endParaRPr lang="en-US" sz="1400" b="1" dirty="0">
              <a:solidFill>
                <a:schemeClr val="accent1"/>
              </a:solidFill>
            </a:endParaRPr>
          </a:p>
        </p:txBody>
      </p:sp>
      <p:sp>
        <p:nvSpPr>
          <p:cNvPr id="39"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4813868"/>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Weakend immune system</a:t>
            </a:r>
            <a:endParaRPr lang="en-US" sz="1400" b="1" dirty="0">
              <a:solidFill>
                <a:schemeClr val="accent1"/>
              </a:solidFill>
            </a:endParaRPr>
          </a:p>
        </p:txBody>
      </p:sp>
      <p:sp>
        <p:nvSpPr>
          <p:cNvPr id="40"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5295546"/>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Weak bones</a:t>
            </a:r>
            <a:endParaRPr lang="en-US" sz="1400" b="1" dirty="0">
              <a:solidFill>
                <a:schemeClr val="accent1"/>
              </a:solidFill>
            </a:endParaRPr>
          </a:p>
        </p:txBody>
      </p:sp>
      <p:sp>
        <p:nvSpPr>
          <p:cNvPr id="41" name="Text Placeholder 1">
            <a:extLst>
              <a:ext uri="{FF2B5EF4-FFF2-40B4-BE49-F238E27FC236}">
                <a16:creationId xmlns:a16="http://schemas.microsoft.com/office/drawing/2014/main" id="{6A6F901A-D777-4816-B0D8-3DD25A159A05}"/>
              </a:ext>
            </a:extLst>
          </p:cNvPr>
          <p:cNvSpPr txBox="1">
            <a:spLocks/>
          </p:cNvSpPr>
          <p:nvPr/>
        </p:nvSpPr>
        <p:spPr bwMode="auto">
          <a:xfrm>
            <a:off x="7437540" y="5777222"/>
            <a:ext cx="2118875" cy="257696"/>
          </a:xfrm>
          <a:prstGeom prst="rect">
            <a:avLst/>
          </a:prstGeom>
          <a:noFill/>
          <a:ln>
            <a:solidFill>
              <a:schemeClr val="tx2"/>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69" marR="0" indent="-231769" algn="l" defTabSz="914377" rtl="0" eaLnBrk="1" fontAlgn="base" latinLnBrk="0" hangingPunct="1">
              <a:lnSpc>
                <a:spcPct val="100000"/>
              </a:lnSpc>
              <a:spcBef>
                <a:spcPts val="600"/>
              </a:spcBef>
              <a:spcAft>
                <a:spcPts val="0"/>
              </a:spcAft>
              <a:buClr>
                <a:prstClr val="black"/>
              </a:buClr>
              <a:buSzTx/>
              <a:buFont typeface="Arial"/>
              <a:buChar char="•"/>
              <a:tabLst/>
              <a:defRPr lang="en-US" altLang="en-US" sz="1800" b="0" kern="1200">
                <a:solidFill>
                  <a:schemeClr val="tx1"/>
                </a:solidFill>
                <a:latin typeface="Arial"/>
                <a:ea typeface="ＭＳ Ｐゴシック" charset="0"/>
                <a:cs typeface="Arial"/>
              </a:defRPr>
            </a:lvl1pPr>
            <a:lvl2pPr marL="509575" marR="0" indent="-230182" algn="l" defTabSz="914377" rtl="0" eaLnBrk="1" fontAlgn="base" latinLnBrk="0" hangingPunct="1">
              <a:lnSpc>
                <a:spcPct val="100000"/>
              </a:lnSpc>
              <a:spcBef>
                <a:spcPts val="600"/>
              </a:spcBef>
              <a:spcAft>
                <a:spcPts val="0"/>
              </a:spcAft>
              <a:buClrTx/>
              <a:buSzTx/>
              <a:buFont typeface="Lucida Grande"/>
              <a:buChar char="–"/>
              <a:tabLst/>
              <a:defRPr lang="en-US" altLang="en-US" sz="1600" b="0" kern="1200">
                <a:solidFill>
                  <a:schemeClr val="tx1"/>
                </a:solidFill>
                <a:latin typeface="Arial"/>
                <a:ea typeface="ＭＳ Ｐゴシック" charset="0"/>
                <a:cs typeface="Arial"/>
              </a:defRPr>
            </a:lvl2pPr>
            <a:lvl3pPr marL="800080" marR="0" indent="-227008"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600" b="0" kern="1200" dirty="0" smtClean="0">
                <a:solidFill>
                  <a:schemeClr val="tx1"/>
                </a:solidFill>
                <a:latin typeface="+mn-lt"/>
                <a:ea typeface="ＭＳ Ｐゴシック" charset="0"/>
                <a:cs typeface="+mn-cs"/>
              </a:defRPr>
            </a:lvl3pPr>
            <a:lvl4pPr marL="1084236" marR="0" indent="-230182" algn="l" defTabSz="914377" rtl="0" eaLnBrk="1" fontAlgn="base" latinLnBrk="0" hangingPunct="1">
              <a:lnSpc>
                <a:spcPct val="100000"/>
              </a:lnSpc>
              <a:spcBef>
                <a:spcPts val="600"/>
              </a:spcBef>
              <a:spcAft>
                <a:spcPts val="0"/>
              </a:spcAft>
              <a:buClrTx/>
              <a:buSzTx/>
              <a:buFont typeface="Arial" panose="020B0604020202020204" pitchFamily="34" charset="0"/>
              <a:buChar char="•"/>
              <a:tabLst/>
              <a:defRPr lang="en-US" altLang="en-US" sz="1400" b="0" kern="1200">
                <a:solidFill>
                  <a:schemeClr val="tx1"/>
                </a:solidFill>
                <a:latin typeface="+mn-lt"/>
                <a:ea typeface="ＭＳ Ｐゴシック" charset="0"/>
                <a:cs typeface="+mn-cs"/>
              </a:defRPr>
            </a:lvl4pPr>
            <a:lvl5pPr marL="855641" indent="0" algn="l" rtl="0" eaLnBrk="1" fontAlgn="base" hangingPunct="1">
              <a:spcBef>
                <a:spcPts val="600"/>
              </a:spcBef>
              <a:spcAft>
                <a:spcPct val="0"/>
              </a:spcAft>
              <a:buFont typeface="Arial"/>
              <a:buNone/>
              <a:defRPr lang="en-US" altLang="en-US" sz="1400" b="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sz="1200" b="1" dirty="0">
                <a:solidFill>
                  <a:schemeClr val="accent1"/>
                </a:solidFill>
              </a:rPr>
              <a:t>Skin damange</a:t>
            </a:r>
            <a:endParaRPr lang="en-US" sz="1400" b="1" dirty="0">
              <a:solidFill>
                <a:schemeClr val="accent1"/>
              </a:solidFill>
            </a:endParaRPr>
          </a:p>
        </p:txBody>
      </p:sp>
      <p:sp>
        <p:nvSpPr>
          <p:cNvPr id="42" name="Rectangle 41">
            <a:extLst>
              <a:ext uri="{FF2B5EF4-FFF2-40B4-BE49-F238E27FC236}">
                <a16:creationId xmlns:a16="http://schemas.microsoft.com/office/drawing/2014/main" id="{DCB15C9F-6C0A-4F94-A79D-C25BDB97485A}"/>
              </a:ext>
            </a:extLst>
          </p:cNvPr>
          <p:cNvSpPr/>
          <p:nvPr/>
        </p:nvSpPr>
        <p:spPr>
          <a:xfrm>
            <a:off x="6004118" y="6378975"/>
            <a:ext cx="5339028" cy="3918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008848"/>
      </p:ext>
    </p:extLst>
  </p:cSld>
  <p:clrMapOvr>
    <a:masterClrMapping/>
  </p:clrMapOvr>
</p:sld>
</file>

<file path=ppt/theme/theme1.xml><?xml version="1.0" encoding="utf-8"?>
<a:theme xmlns:a="http://schemas.openxmlformats.org/drawingml/2006/main" name="Blue_Master">
  <a:themeElements>
    <a:clrScheme name="Custom 42">
      <a:dk1>
        <a:srgbClr val="000000"/>
      </a:dk1>
      <a:lt1>
        <a:srgbClr val="FFFFFF"/>
      </a:lt1>
      <a:dk2>
        <a:srgbClr val="D0D0CE"/>
      </a:dk2>
      <a:lt2>
        <a:srgbClr val="97999B"/>
      </a:lt2>
      <a:accent1>
        <a:srgbClr val="005F86"/>
      </a:accent1>
      <a:accent2>
        <a:srgbClr val="007681"/>
      </a:accent2>
      <a:accent3>
        <a:srgbClr val="279989"/>
      </a:accent3>
      <a:accent4>
        <a:srgbClr val="658D1B"/>
      </a:accent4>
      <a:accent5>
        <a:srgbClr val="ABAD1B"/>
      </a:accent5>
      <a:accent6>
        <a:srgbClr val="DAAA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gill_Corp_PowerPoint_BLUE_4-3_r01.pptx" id="{745CCCDC-1439-4D16-80D6-A3D87D158129}" vid="{9B115CD3-62D9-433B-9C11-08E0436F3B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00726FCA204A45835FD8A262274096" ma:contentTypeVersion="13" ma:contentTypeDescription="Create a new document." ma:contentTypeScope="" ma:versionID="d4df4e28d084f40b422632059dd59d53">
  <xsd:schema xmlns:xsd="http://www.w3.org/2001/XMLSchema" xmlns:xs="http://www.w3.org/2001/XMLSchema" xmlns:p="http://schemas.microsoft.com/office/2006/metadata/properties" xmlns:ns2="7b803c6f-7468-458e-9d53-625b24911df0" xmlns:ns3="6c9b803a-b312-4db5-b859-f3a5dd29b074" targetNamespace="http://schemas.microsoft.com/office/2006/metadata/properties" ma:root="true" ma:fieldsID="c1e47662b35817f8183e397f0bae39bb" ns2:_="" ns3:_="">
    <xsd:import namespace="7b803c6f-7468-458e-9d53-625b24911df0"/>
    <xsd:import namespace="6c9b803a-b312-4db5-b859-f3a5dd29b0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803c6f-7468-458e-9d53-625b24911d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9b803a-b312-4db5-b859-f3a5dd29b0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c9b803a-b312-4db5-b859-f3a5dd29b074">
      <UserInfo>
        <DisplayName>Rene Greiner</DisplayName>
        <AccountId>126</AccountId>
        <AccountType/>
      </UserInfo>
      <UserInfo>
        <DisplayName>Bruno Barcellona Bustos</DisplayName>
        <AccountId>200</AccountId>
        <AccountType/>
      </UserInfo>
      <UserInfo>
        <DisplayName>ANDREEA CODRUTA FOLEA (CRGL-THIRDPARTY.COM)</DisplayName>
        <AccountId>2884</AccountId>
        <AccountType/>
      </UserInfo>
    </SharedWithUsers>
  </documentManagement>
</p:properties>
</file>

<file path=customXml/itemProps1.xml><?xml version="1.0" encoding="utf-8"?>
<ds:datastoreItem xmlns:ds="http://schemas.openxmlformats.org/officeDocument/2006/customXml" ds:itemID="{63FD4846-1C66-4C4C-9B59-42A14D90B97A}">
  <ds:schemaRefs>
    <ds:schemaRef ds:uri="6c9b803a-b312-4db5-b859-f3a5dd29b074"/>
    <ds:schemaRef ds:uri="7b803c6f-7468-458e-9d53-625b24911d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98C8F6-8D7F-4B98-8884-10BD865F6E97}">
  <ds:schemaRefs>
    <ds:schemaRef ds:uri="http://schemas.microsoft.com/sharepoint/v3/contenttype/forms"/>
  </ds:schemaRefs>
</ds:datastoreItem>
</file>

<file path=customXml/itemProps3.xml><?xml version="1.0" encoding="utf-8"?>
<ds:datastoreItem xmlns:ds="http://schemas.openxmlformats.org/officeDocument/2006/customXml" ds:itemID="{252CFEDE-54CB-4085-9A63-E7321D91962D}">
  <ds:schemaRefs>
    <ds:schemaRef ds:uri="http://purl.org/dc/terms/"/>
    <ds:schemaRef ds:uri="http://schemas.microsoft.com/office/infopath/2007/PartnerControls"/>
    <ds:schemaRef ds:uri="http://www.w3.org/XML/1998/namespace"/>
    <ds:schemaRef ds:uri="7b803c6f-7468-458e-9d53-625b24911df0"/>
    <ds:schemaRef ds:uri="http://schemas.microsoft.com/office/2006/documentManagement/types"/>
    <ds:schemaRef ds:uri="http://schemas.openxmlformats.org/package/2006/metadata/core-properties"/>
    <ds:schemaRef ds:uri="http://purl.org/dc/dcmitype/"/>
    <ds:schemaRef ds:uri="6c9b803a-b312-4db5-b859-f3a5dd29b074"/>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4621</TotalTime>
  <Words>3451</Words>
  <Application>Microsoft Office PowerPoint</Application>
  <PresentationFormat>Widescreen</PresentationFormat>
  <Paragraphs>404</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Courier New</vt:lpstr>
      <vt:lpstr>Lucida Grande</vt:lpstr>
      <vt:lpstr>Blue_Master</vt:lpstr>
      <vt:lpstr>Fratii Popeea School Sacele, Brasov  Smoking – Drivers, effects, and statistics for Romania April 2022</vt:lpstr>
      <vt:lpstr>Agenda</vt:lpstr>
      <vt:lpstr>History of tobacco and smoking</vt:lpstr>
      <vt:lpstr>History of tobacco and smoking</vt:lpstr>
      <vt:lpstr>History of tobacco in Romania</vt:lpstr>
      <vt:lpstr>Smoking – drivers and myths</vt:lpstr>
      <vt:lpstr>Chemical compounds in a cigarette</vt:lpstr>
      <vt:lpstr>Disclaimer</vt:lpstr>
      <vt:lpstr>Health risks and potential diseases</vt:lpstr>
      <vt:lpstr>Heart attack and stroke</vt:lpstr>
      <vt:lpstr>Coronary arthery disease (CAD)</vt:lpstr>
      <vt:lpstr>Smoking and pregnancy</vt:lpstr>
      <vt:lpstr>Smoking and nutrition</vt:lpstr>
      <vt:lpstr>Passive smoking</vt:lpstr>
      <vt:lpstr>Health benefits of quitting</vt:lpstr>
      <vt:lpstr>Dependency</vt:lpstr>
      <vt:lpstr>Nicotine</vt:lpstr>
      <vt:lpstr>Quitting</vt:lpstr>
      <vt:lpstr>Electronic cigarette</vt:lpstr>
      <vt:lpstr>Description and types of e-cigarettes</vt:lpstr>
      <vt:lpstr>Pros, cons and dangers of vaping</vt:lpstr>
      <vt:lpstr>Statistics for Romania – GATS 1/2</vt:lpstr>
      <vt:lpstr>Statistics for Romania – GATS 2/2</vt:lpstr>
      <vt:lpstr>Did you know?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thoughts on Alpha</dc:title>
  <dc:creator>JON CLARE (CRGL-THIRDPARTY.COM)</dc:creator>
  <cp:lastModifiedBy>ANDREEA CODRUTA FOLEA (CRGL-THIRDPARTY.COM)</cp:lastModifiedBy>
  <cp:revision>143</cp:revision>
  <dcterms:created xsi:type="dcterms:W3CDTF">2021-02-26T16:02:33Z</dcterms:created>
  <dcterms:modified xsi:type="dcterms:W3CDTF">2022-04-02T10:49:57Z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0x0101004B00726FCA204A45835FD8A262274096</vt:lpwstr>
  </property>
</Properties>
</file>